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338" r:id="rId2"/>
    <p:sldId id="354" r:id="rId3"/>
    <p:sldId id="339" r:id="rId4"/>
    <p:sldId id="355" r:id="rId5"/>
    <p:sldId id="356" r:id="rId6"/>
    <p:sldId id="357" r:id="rId7"/>
    <p:sldId id="358" r:id="rId8"/>
    <p:sldId id="359" r:id="rId9"/>
    <p:sldId id="360" r:id="rId10"/>
    <p:sldId id="362" r:id="rId11"/>
    <p:sldId id="363" r:id="rId12"/>
    <p:sldId id="364" r:id="rId13"/>
    <p:sldId id="365" r:id="rId14"/>
    <p:sldId id="366" r:id="rId15"/>
    <p:sldId id="367" r:id="rId16"/>
    <p:sldId id="368" r:id="rId17"/>
    <p:sldId id="369" r:id="rId18"/>
    <p:sldId id="370" r:id="rId19"/>
    <p:sldId id="361" r:id="rId20"/>
    <p:sldId id="349" r:id="rId21"/>
    <p:sldId id="342" r:id="rId22"/>
    <p:sldId id="344" r:id="rId23"/>
    <p:sldId id="352" r:id="rId24"/>
    <p:sldId id="353" r:id="rId2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537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187D"/>
    <a:srgbClr val="75C1B2"/>
    <a:srgbClr val="006C8D"/>
    <a:srgbClr val="026950"/>
    <a:srgbClr val="FF6F0B"/>
    <a:srgbClr val="FFDA00"/>
    <a:srgbClr val="004169"/>
    <a:srgbClr val="96B8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40"/>
    <p:restoredTop sz="94545"/>
  </p:normalViewPr>
  <p:slideViewPr>
    <p:cSldViewPr snapToGrid="0" snapToObjects="1">
      <p:cViewPr varScale="1">
        <p:scale>
          <a:sx n="99" d="100"/>
          <a:sy n="99" d="100"/>
        </p:scale>
        <p:origin x="896" y="184"/>
      </p:cViewPr>
      <p:guideLst>
        <p:guide orient="horz" pos="1620"/>
        <p:guide pos="5375"/>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8" d="100"/>
          <a:sy n="88" d="100"/>
        </p:scale>
        <p:origin x="296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BB563D-E826-AA47-B762-120460208588}" type="datetimeFigureOut">
              <a:t>9.2.2018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513368-2875-D244-9B4F-4B919C7AAFED}" type="slidenum">
              <a:t>‹#›</a:t>
            </a:fld>
            <a:endParaRPr lang="en-US"/>
          </a:p>
        </p:txBody>
      </p:sp>
    </p:spTree>
    <p:extLst>
      <p:ext uri="{BB962C8B-B14F-4D97-AF65-F5344CB8AC3E}">
        <p14:creationId xmlns:p14="http://schemas.microsoft.com/office/powerpoint/2010/main" val="23850006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03EF89-5071-6849-A740-5EBB555D1431}" type="datetimeFigureOut">
              <a:t>9.2.2018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i-FI"/>
              <a:t>Click to edit Master text styles</a:t>
            </a:r>
          </a:p>
          <a:p>
            <a:pPr lvl="1"/>
            <a:r>
              <a:rPr lang="fi-FI"/>
              <a:t>Second level</a:t>
            </a:r>
          </a:p>
          <a:p>
            <a:pPr lvl="2"/>
            <a:r>
              <a:rPr lang="fi-FI"/>
              <a:t>Third level</a:t>
            </a:r>
          </a:p>
          <a:p>
            <a:pPr lvl="3"/>
            <a:r>
              <a:rPr lang="fi-FI"/>
              <a:t>Fourth level</a:t>
            </a:r>
          </a:p>
          <a:p>
            <a:pPr lvl="4"/>
            <a:r>
              <a:rPr lang="fi-FI"/>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4449EF-25F5-3045-BDC1-90276759D19D}" type="slidenum">
              <a:t>‹#›</a:t>
            </a:fld>
            <a:endParaRPr lang="en-US"/>
          </a:p>
        </p:txBody>
      </p:sp>
    </p:spTree>
    <p:extLst>
      <p:ext uri="{BB962C8B-B14F-4D97-AF65-F5344CB8AC3E}">
        <p14:creationId xmlns:p14="http://schemas.microsoft.com/office/powerpoint/2010/main" val="11659874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KIRA-digin visio</a:t>
            </a:r>
          </a:p>
        </p:txBody>
      </p:sp>
      <p:sp>
        <p:nvSpPr>
          <p:cNvPr id="4" name="Slide Number Placeholder 3"/>
          <p:cNvSpPr>
            <a:spLocks noGrp="1"/>
          </p:cNvSpPr>
          <p:nvPr>
            <p:ph type="sldNum" sz="quarter" idx="10"/>
          </p:nvPr>
        </p:nvSpPr>
        <p:spPr/>
        <p:txBody>
          <a:bodyPr/>
          <a:lstStyle/>
          <a:p>
            <a:fld id="{A04449EF-25F5-3045-BDC1-90276759D19D}" type="slidenum">
              <a:rPr lang="fi-FI" smtClean="0"/>
              <a:t>2</a:t>
            </a:fld>
            <a:endParaRPr lang="fi-FI"/>
          </a:p>
        </p:txBody>
      </p:sp>
    </p:spTree>
    <p:extLst>
      <p:ext uri="{BB962C8B-B14F-4D97-AF65-F5344CB8AC3E}">
        <p14:creationId xmlns:p14="http://schemas.microsoft.com/office/powerpoint/2010/main" val="1388633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Tavoitteet</a:t>
            </a:r>
          </a:p>
        </p:txBody>
      </p:sp>
      <p:sp>
        <p:nvSpPr>
          <p:cNvPr id="4" name="Dian numeron paikkamerkki 3"/>
          <p:cNvSpPr>
            <a:spLocks noGrp="1"/>
          </p:cNvSpPr>
          <p:nvPr>
            <p:ph type="sldNum" sz="quarter" idx="10"/>
          </p:nvPr>
        </p:nvSpPr>
        <p:spPr/>
        <p:txBody>
          <a:bodyPr/>
          <a:lstStyle/>
          <a:p>
            <a:fld id="{A04449EF-25F5-3045-BDC1-90276759D19D}" type="slidenum">
              <a:rPr lang="fi-FI" smtClean="0"/>
              <a:t>4</a:t>
            </a:fld>
            <a:endParaRPr lang="fi-FI"/>
          </a:p>
        </p:txBody>
      </p:sp>
    </p:spTree>
    <p:extLst>
      <p:ext uri="{BB962C8B-B14F-4D97-AF65-F5344CB8AC3E}">
        <p14:creationId xmlns:p14="http://schemas.microsoft.com/office/powerpoint/2010/main" val="4096855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Tai Kauppalehteen</a:t>
            </a:r>
          </a:p>
        </p:txBody>
      </p:sp>
      <p:sp>
        <p:nvSpPr>
          <p:cNvPr id="4" name="Slide Number Placeholder 3"/>
          <p:cNvSpPr>
            <a:spLocks noGrp="1"/>
          </p:cNvSpPr>
          <p:nvPr>
            <p:ph type="sldNum" sz="quarter" idx="10"/>
          </p:nvPr>
        </p:nvSpPr>
        <p:spPr/>
        <p:txBody>
          <a:bodyPr/>
          <a:lstStyle/>
          <a:p>
            <a:fld id="{A04449EF-25F5-3045-BDC1-90276759D19D}" type="slidenum">
              <a:rPr lang="fi-FI" smtClean="0"/>
              <a:t>13</a:t>
            </a:fld>
            <a:endParaRPr lang="fi-FI"/>
          </a:p>
        </p:txBody>
      </p:sp>
    </p:spTree>
    <p:extLst>
      <p:ext uri="{BB962C8B-B14F-4D97-AF65-F5344CB8AC3E}">
        <p14:creationId xmlns:p14="http://schemas.microsoft.com/office/powerpoint/2010/main" val="2015546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4449EF-25F5-3045-BDC1-90276759D19D}" type="slidenum">
              <a:rPr lang="uk-UA" smtClean="0"/>
              <a:t>17</a:t>
            </a:fld>
            <a:endParaRPr lang="uk-UA"/>
          </a:p>
        </p:txBody>
      </p:sp>
    </p:spTree>
    <p:extLst>
      <p:ext uri="{BB962C8B-B14F-4D97-AF65-F5344CB8AC3E}">
        <p14:creationId xmlns:p14="http://schemas.microsoft.com/office/powerpoint/2010/main" val="1472704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Kansi">
    <p:spTree>
      <p:nvGrpSpPr>
        <p:cNvPr id="1" name=""/>
        <p:cNvGrpSpPr/>
        <p:nvPr/>
      </p:nvGrpSpPr>
      <p:grpSpPr>
        <a:xfrm>
          <a:off x="0" y="0"/>
          <a:ext cx="0" cy="0"/>
          <a:chOff x="0" y="0"/>
          <a:chExt cx="0" cy="0"/>
        </a:xfrm>
      </p:grpSpPr>
      <p:pic>
        <p:nvPicPr>
          <p:cNvPr id="3" name="Kuva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2" name="Text Placeholder 11"/>
          <p:cNvSpPr>
            <a:spLocks noGrp="1"/>
          </p:cNvSpPr>
          <p:nvPr>
            <p:ph type="body" sz="quarter" idx="10"/>
          </p:nvPr>
        </p:nvSpPr>
        <p:spPr>
          <a:xfrm>
            <a:off x="468313" y="1574358"/>
            <a:ext cx="5636396" cy="2433099"/>
          </a:xfrm>
        </p:spPr>
        <p:txBody>
          <a:bodyPr/>
          <a:lstStyle>
            <a:lvl1pPr marL="0" indent="0" algn="l">
              <a:lnSpc>
                <a:spcPts val="4200"/>
              </a:lnSpc>
              <a:spcAft>
                <a:spcPts val="600"/>
              </a:spcAft>
              <a:buFontTx/>
              <a:buNone/>
              <a:defRPr sz="4800" b="1" baseline="0">
                <a:solidFill>
                  <a:schemeClr val="tx2"/>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4" name="Text Placeholder 11"/>
          <p:cNvSpPr>
            <a:spLocks noGrp="1"/>
          </p:cNvSpPr>
          <p:nvPr>
            <p:ph type="body" sz="quarter" idx="11"/>
          </p:nvPr>
        </p:nvSpPr>
        <p:spPr>
          <a:xfrm>
            <a:off x="468313" y="4283615"/>
            <a:ext cx="4103687" cy="445139"/>
          </a:xfrm>
        </p:spPr>
        <p:txBody>
          <a:bodyPr/>
          <a:lstStyle>
            <a:lvl1pPr marL="0" indent="0" algn="l">
              <a:lnSpc>
                <a:spcPts val="4200"/>
              </a:lnSpc>
              <a:spcAft>
                <a:spcPts val="600"/>
              </a:spcAft>
              <a:buFontTx/>
              <a:buNone/>
              <a:defRPr sz="1400" b="0" baseline="0">
                <a:solidFill>
                  <a:schemeClr val="tx2"/>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5" name="Kuva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8313" y="438315"/>
            <a:ext cx="1734560" cy="615273"/>
          </a:xfrm>
          <a:prstGeom prst="rect">
            <a:avLst/>
          </a:prstGeom>
        </p:spPr>
      </p:pic>
    </p:spTree>
    <p:extLst>
      <p:ext uri="{BB962C8B-B14F-4D97-AF65-F5344CB8AC3E}">
        <p14:creationId xmlns:p14="http://schemas.microsoft.com/office/powerpoint/2010/main" val="4207758434"/>
      </p:ext>
    </p:extLst>
  </p:cSld>
  <p:clrMapOvr>
    <a:masterClrMapping/>
  </p:clrMapOvr>
  <p:extLst mod="1">
    <p:ext uri="{DCECCB84-F9BA-43D5-87BE-67443E8EF086}">
      <p15:sldGuideLst xmlns:p15="http://schemas.microsoft.com/office/powerpoint/2012/main">
        <p15:guide id="1" orient="horz" pos="1620" userDrawn="1">
          <p15:clr>
            <a:srgbClr val="FBAE40"/>
          </p15:clr>
        </p15:guide>
        <p15:guide id="2" pos="29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erustekstikalv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noAutofit/>
          </a:bodyPr>
          <a:lstStyle>
            <a:lvl1pPr algn="l">
              <a:defRPr sz="370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3" name="Content Placeholder 2"/>
          <p:cNvSpPr>
            <a:spLocks noGrp="1"/>
          </p:cNvSpPr>
          <p:nvPr>
            <p:ph idx="1"/>
          </p:nvPr>
        </p:nvSpPr>
        <p:spPr/>
        <p:txBody>
          <a:bodyPr lIns="0" tIns="0" rIns="0" bIns="0">
            <a:noAutofit/>
          </a:bodyPr>
          <a:lstStyle>
            <a:lvl1pPr>
              <a:defRPr sz="2000"/>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8" name="Date Placeholder 3"/>
          <p:cNvSpPr txBox="1">
            <a:spLocks/>
          </p:cNvSpPr>
          <p:nvPr userDrawn="1"/>
        </p:nvSpPr>
        <p:spPr>
          <a:xfrm>
            <a:off x="7584391" y="4795846"/>
            <a:ext cx="937310" cy="154323"/>
          </a:xfrm>
          <a:prstGeom prst="rect">
            <a:avLst/>
          </a:prstGeom>
        </p:spPr>
        <p:txBody>
          <a:bodyPr vert="horz" lIns="0" tIns="0" rIns="0" bIns="0" rtlCol="0" anchor="ctr"/>
          <a:lstStyle>
            <a:defPPr>
              <a:defRPr lang="en-US"/>
            </a:defPPr>
            <a:lvl1pPr marL="0" algn="r" defTabSz="457200" rtl="0" eaLnBrk="1" latinLnBrk="0" hangingPunct="1">
              <a:defRPr sz="800" kern="1200">
                <a:solidFill>
                  <a:srgbClr val="016C8D"/>
                </a:solidFill>
                <a:latin typeface="Corbel"/>
                <a:ea typeface="+mn-ea"/>
                <a:cs typeface="Corbe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0CFF564-DE76-FA45-9857-EA0C28C10AD0}" type="datetime1">
              <a:rPr lang="fi-FI" smtClean="0"/>
              <a:pPr/>
              <a:t>9.2.2018</a:t>
            </a:fld>
            <a:endParaRPr lang="fi-FI" dirty="0"/>
          </a:p>
        </p:txBody>
      </p:sp>
    </p:spTree>
    <p:extLst>
      <p:ext uri="{BB962C8B-B14F-4D97-AF65-F5344CB8AC3E}">
        <p14:creationId xmlns:p14="http://schemas.microsoft.com/office/powerpoint/2010/main" val="1737894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Otsikko+grafiikka">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noAutofit/>
          </a:bodyPr>
          <a:lstStyle>
            <a:lvl1pPr algn="l">
              <a:defRPr sz="3700"/>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Tree>
    <p:extLst>
      <p:ext uri="{BB962C8B-B14F-4D97-AF65-F5344CB8AC3E}">
        <p14:creationId xmlns:p14="http://schemas.microsoft.com/office/powerpoint/2010/main" val="1645740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uva+otsikko">
    <p:bg>
      <p:bgPr>
        <a:solidFill>
          <a:schemeClr val="bg1"/>
        </a:solidFill>
        <a:effectLst/>
      </p:bgPr>
    </p:bg>
    <p:spTree>
      <p:nvGrpSpPr>
        <p:cNvPr id="1" name=""/>
        <p:cNvGrpSpPr/>
        <p:nvPr/>
      </p:nvGrpSpPr>
      <p:grpSpPr>
        <a:xfrm>
          <a:off x="0" y="0"/>
          <a:ext cx="0" cy="0"/>
          <a:chOff x="0" y="0"/>
          <a:chExt cx="0" cy="0"/>
        </a:xfrm>
      </p:grpSpPr>
      <p:sp>
        <p:nvSpPr>
          <p:cNvPr id="8" name="Date Placeholder 3"/>
          <p:cNvSpPr txBox="1">
            <a:spLocks/>
          </p:cNvSpPr>
          <p:nvPr userDrawn="1"/>
        </p:nvSpPr>
        <p:spPr>
          <a:xfrm>
            <a:off x="7584391" y="4795846"/>
            <a:ext cx="937310" cy="154323"/>
          </a:xfrm>
          <a:prstGeom prst="rect">
            <a:avLst/>
          </a:prstGeom>
        </p:spPr>
        <p:txBody>
          <a:bodyPr vert="horz" lIns="0" tIns="0" rIns="0" bIns="0" rtlCol="0" anchor="ctr"/>
          <a:lstStyle>
            <a:defPPr>
              <a:defRPr lang="en-US"/>
            </a:defPPr>
            <a:lvl1pPr marL="0" algn="r" defTabSz="457200" rtl="0" eaLnBrk="1" latinLnBrk="0" hangingPunct="1">
              <a:defRPr sz="800" kern="1200">
                <a:solidFill>
                  <a:srgbClr val="016C8D"/>
                </a:solidFill>
                <a:latin typeface="Corbel"/>
                <a:ea typeface="+mn-ea"/>
                <a:cs typeface="Corbe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0CFF564-DE76-FA45-9857-EA0C28C10AD0}" type="datetime1">
              <a:rPr lang="fi-FI" smtClean="0"/>
              <a:pPr/>
              <a:t>9.2.2018</a:t>
            </a:fld>
            <a:endParaRPr lang="fi-FI" dirty="0"/>
          </a:p>
        </p:txBody>
      </p:sp>
      <p:sp>
        <p:nvSpPr>
          <p:cNvPr id="5" name="Picture Placeholder 10"/>
          <p:cNvSpPr>
            <a:spLocks noGrp="1"/>
          </p:cNvSpPr>
          <p:nvPr>
            <p:ph type="pic" sz="quarter" idx="13"/>
          </p:nvPr>
        </p:nvSpPr>
        <p:spPr>
          <a:xfrm>
            <a:off x="0" y="1"/>
            <a:ext cx="9144000" cy="5143500"/>
          </a:xfrm>
          <a:solidFill>
            <a:schemeClr val="bg1">
              <a:lumMod val="95000"/>
            </a:schemeClr>
          </a:solidFill>
        </p:spPr>
        <p:txBody>
          <a:bodyPr anchor="ctr"/>
          <a:lstStyle>
            <a:lvl1pPr algn="ctr">
              <a:defRPr/>
            </a:lvl1pPr>
          </a:lstStyle>
          <a:p>
            <a:endParaRPr lang="en-US" dirty="0"/>
          </a:p>
        </p:txBody>
      </p:sp>
      <p:sp>
        <p:nvSpPr>
          <p:cNvPr id="6" name="Text Placeholder 11"/>
          <p:cNvSpPr>
            <a:spLocks noGrp="1"/>
          </p:cNvSpPr>
          <p:nvPr>
            <p:ph type="body" sz="quarter" idx="10" hasCustomPrompt="1"/>
          </p:nvPr>
        </p:nvSpPr>
        <p:spPr>
          <a:xfrm>
            <a:off x="528762" y="742294"/>
            <a:ext cx="7959255" cy="3627342"/>
          </a:xfrm>
        </p:spPr>
        <p:txBody>
          <a:bodyPr/>
          <a:lstStyle>
            <a:lvl1pPr marL="0" indent="0" algn="ctr">
              <a:lnSpc>
                <a:spcPts val="5000"/>
              </a:lnSpc>
              <a:spcAft>
                <a:spcPts val="600"/>
              </a:spcAft>
              <a:buFontTx/>
              <a:buNone/>
              <a:defRPr sz="4800" b="1" baseline="0">
                <a:solidFill>
                  <a:schemeClr val="bg1"/>
                </a:solidFill>
              </a:defRPr>
            </a:lvl1pPr>
          </a:lstStyle>
          <a:p>
            <a:pPr lvl="0"/>
            <a:r>
              <a:rPr lang="fi-FI" dirty="0"/>
              <a:t>Otsikko kuvan päällä</a:t>
            </a:r>
          </a:p>
        </p:txBody>
      </p:sp>
      <p:sp>
        <p:nvSpPr>
          <p:cNvPr id="7" name="Text Placeholder 11"/>
          <p:cNvSpPr>
            <a:spLocks noGrp="1"/>
          </p:cNvSpPr>
          <p:nvPr>
            <p:ph type="body" sz="quarter" idx="11"/>
          </p:nvPr>
        </p:nvSpPr>
        <p:spPr>
          <a:xfrm>
            <a:off x="528762" y="411163"/>
            <a:ext cx="7959255" cy="259397"/>
          </a:xfrm>
        </p:spPr>
        <p:txBody>
          <a:bodyPr/>
          <a:lstStyle>
            <a:lvl1pPr marL="0" indent="0" algn="ctr">
              <a:lnSpc>
                <a:spcPts val="1700"/>
              </a:lnSpc>
              <a:spcAft>
                <a:spcPts val="600"/>
              </a:spcAft>
              <a:buFontTx/>
              <a:buNone/>
              <a:defRPr sz="1800" b="1" u="none" cap="all" spc="300" baseline="0">
                <a:solidFill>
                  <a:schemeClr val="bg1"/>
                </a:solidFill>
              </a:defRPr>
            </a:lvl1pPr>
          </a:lstStyle>
          <a:p>
            <a:pPr lvl="0"/>
            <a:endParaRPr lang="fi-FI" dirty="0"/>
          </a:p>
        </p:txBody>
      </p:sp>
    </p:spTree>
    <p:extLst>
      <p:ext uri="{BB962C8B-B14F-4D97-AF65-F5344CB8AC3E}">
        <p14:creationId xmlns:p14="http://schemas.microsoft.com/office/powerpoint/2010/main" val="314764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aaste, ratkaisu, tulo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atin typeface="Corbel"/>
                <a:cs typeface="Corbel"/>
              </a:defRPr>
            </a:lvl1pPr>
          </a:lstStyle>
          <a:p>
            <a:fld id="{50CFF564-DE76-FA45-9857-EA0C28C10AD0}" type="datetime1">
              <a:t>9.2.2018</a:t>
            </a:fld>
            <a:endParaRPr lang="en-US"/>
          </a:p>
        </p:txBody>
      </p:sp>
      <p:sp>
        <p:nvSpPr>
          <p:cNvPr id="27" name="Content Placeholder 2"/>
          <p:cNvSpPr>
            <a:spLocks noGrp="1"/>
          </p:cNvSpPr>
          <p:nvPr>
            <p:ph idx="14" hasCustomPrompt="1"/>
          </p:nvPr>
        </p:nvSpPr>
        <p:spPr>
          <a:xfrm>
            <a:off x="6012493" y="2418002"/>
            <a:ext cx="2509208" cy="1851845"/>
          </a:xfrm>
        </p:spPr>
        <p:txBody>
          <a:bodyPr lIns="0" tIns="0" rIns="0" bIns="0">
            <a:noAutofit/>
          </a:bodyPr>
          <a:lstStyle>
            <a:lvl1pPr marL="0" indent="0" algn="ctr">
              <a:buClr>
                <a:schemeClr val="bg2"/>
              </a:buClr>
              <a:buNone/>
              <a:defRPr sz="1800"/>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29" name="Content Placeholder 2"/>
          <p:cNvSpPr>
            <a:spLocks noGrp="1"/>
          </p:cNvSpPr>
          <p:nvPr>
            <p:ph idx="15" hasCustomPrompt="1"/>
          </p:nvPr>
        </p:nvSpPr>
        <p:spPr>
          <a:xfrm>
            <a:off x="3292619" y="2418002"/>
            <a:ext cx="2509208" cy="1851845"/>
          </a:xfrm>
        </p:spPr>
        <p:txBody>
          <a:bodyPr lIns="0" tIns="0" rIns="0" bIns="0">
            <a:noAutofit/>
          </a:bodyPr>
          <a:lstStyle>
            <a:lvl1pPr marL="0" indent="0" algn="ctr">
              <a:buClr>
                <a:schemeClr val="bg2"/>
              </a:buClr>
              <a:buNone/>
              <a:defRPr sz="1800"/>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30" name="Content Placeholder 2"/>
          <p:cNvSpPr>
            <a:spLocks noGrp="1"/>
          </p:cNvSpPr>
          <p:nvPr>
            <p:ph idx="16" hasCustomPrompt="1"/>
          </p:nvPr>
        </p:nvSpPr>
        <p:spPr>
          <a:xfrm>
            <a:off x="572745" y="2410928"/>
            <a:ext cx="2509208" cy="1851845"/>
          </a:xfrm>
        </p:spPr>
        <p:txBody>
          <a:bodyPr lIns="0" tIns="0" rIns="0" bIns="0">
            <a:noAutofit/>
          </a:bodyPr>
          <a:lstStyle>
            <a:lvl1pPr marL="0" indent="0" algn="ctr">
              <a:buClr>
                <a:schemeClr val="bg2"/>
              </a:buClr>
              <a:buNone/>
              <a:defRPr sz="1800"/>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sp>
        <p:nvSpPr>
          <p:cNvPr id="32" name="Suorakulmio 31"/>
          <p:cNvSpPr/>
          <p:nvPr userDrawn="1"/>
        </p:nvSpPr>
        <p:spPr>
          <a:xfrm>
            <a:off x="572745" y="1820930"/>
            <a:ext cx="2509208" cy="369332"/>
          </a:xfrm>
          <a:prstGeom prst="rect">
            <a:avLst/>
          </a:prstGeom>
        </p:spPr>
        <p:txBody>
          <a:bodyPr wrap="square">
            <a:spAutoFit/>
          </a:bodyPr>
          <a:lstStyle/>
          <a:p>
            <a:pPr lvl="0" algn="ctr"/>
            <a:r>
              <a:rPr lang="fi-FI" b="1" u="none" cap="all" spc="500" baseline="0" dirty="0">
                <a:solidFill>
                  <a:schemeClr val="tx2"/>
                </a:solidFill>
                <a:uFill>
                  <a:solidFill>
                    <a:schemeClr val="tx2"/>
                  </a:solidFill>
                </a:uFill>
              </a:rPr>
              <a:t>HAASTE</a:t>
            </a:r>
            <a:endParaRPr lang="fi-FI" b="1" u="none" cap="all" spc="2000" baseline="0" dirty="0">
              <a:solidFill>
                <a:schemeClr val="tx2"/>
              </a:solidFill>
              <a:uFill>
                <a:solidFill>
                  <a:schemeClr val="tx2"/>
                </a:solidFill>
              </a:uFill>
            </a:endParaRPr>
          </a:p>
        </p:txBody>
      </p:sp>
      <p:sp>
        <p:nvSpPr>
          <p:cNvPr id="33" name="Suorakulmio 32"/>
          <p:cNvSpPr/>
          <p:nvPr userDrawn="1"/>
        </p:nvSpPr>
        <p:spPr>
          <a:xfrm>
            <a:off x="3292619" y="1828881"/>
            <a:ext cx="2509208" cy="369332"/>
          </a:xfrm>
          <a:prstGeom prst="rect">
            <a:avLst/>
          </a:prstGeom>
        </p:spPr>
        <p:txBody>
          <a:bodyPr wrap="square">
            <a:spAutoFit/>
          </a:bodyPr>
          <a:lstStyle/>
          <a:p>
            <a:pPr lvl="0" algn="ctr"/>
            <a:r>
              <a:rPr lang="fi-FI" b="1" u="none" cap="all" spc="500" baseline="0" dirty="0">
                <a:solidFill>
                  <a:schemeClr val="tx2"/>
                </a:solidFill>
                <a:uFill>
                  <a:solidFill>
                    <a:schemeClr val="tx2"/>
                  </a:solidFill>
                </a:uFill>
              </a:rPr>
              <a:t>ratkaisu</a:t>
            </a:r>
            <a:endParaRPr lang="fi-FI" b="1" u="none" cap="all" spc="2000" baseline="0" dirty="0">
              <a:solidFill>
                <a:schemeClr val="tx2"/>
              </a:solidFill>
              <a:uFill>
                <a:solidFill>
                  <a:schemeClr val="tx2"/>
                </a:solidFill>
              </a:uFill>
            </a:endParaRPr>
          </a:p>
        </p:txBody>
      </p:sp>
      <p:cxnSp>
        <p:nvCxnSpPr>
          <p:cNvPr id="34" name="Suora yhdysviiva 33"/>
          <p:cNvCxnSpPr/>
          <p:nvPr userDrawn="1"/>
        </p:nvCxnSpPr>
        <p:spPr>
          <a:xfrm>
            <a:off x="3770335" y="2206164"/>
            <a:ext cx="1484334" cy="0"/>
          </a:xfrm>
          <a:prstGeom prst="line">
            <a:avLst/>
          </a:prstGeom>
          <a:ln w="2540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5" name="Suorakulmio 34"/>
          <p:cNvSpPr/>
          <p:nvPr userDrawn="1"/>
        </p:nvSpPr>
        <p:spPr>
          <a:xfrm>
            <a:off x="6012493" y="1810005"/>
            <a:ext cx="2520320" cy="369332"/>
          </a:xfrm>
          <a:prstGeom prst="rect">
            <a:avLst/>
          </a:prstGeom>
        </p:spPr>
        <p:txBody>
          <a:bodyPr wrap="square">
            <a:spAutoFit/>
          </a:bodyPr>
          <a:lstStyle/>
          <a:p>
            <a:pPr lvl="0" algn="ctr"/>
            <a:r>
              <a:rPr lang="fi-FI" b="1" u="none" cap="all" spc="500" baseline="0" dirty="0">
                <a:solidFill>
                  <a:schemeClr val="tx2"/>
                </a:solidFill>
                <a:uFill>
                  <a:solidFill>
                    <a:schemeClr val="tx2"/>
                  </a:solidFill>
                </a:uFill>
              </a:rPr>
              <a:t>tulos</a:t>
            </a:r>
            <a:endParaRPr lang="fi-FI" b="1" u="none" cap="all" spc="2000" baseline="0" dirty="0">
              <a:solidFill>
                <a:schemeClr val="tx2"/>
              </a:solidFill>
              <a:uFill>
                <a:solidFill>
                  <a:schemeClr val="tx2"/>
                </a:solidFill>
              </a:uFill>
            </a:endParaRPr>
          </a:p>
        </p:txBody>
      </p:sp>
      <p:cxnSp>
        <p:nvCxnSpPr>
          <p:cNvPr id="36" name="Suora yhdysviiva 35"/>
          <p:cNvCxnSpPr/>
          <p:nvPr userDrawn="1"/>
        </p:nvCxnSpPr>
        <p:spPr>
          <a:xfrm flipV="1">
            <a:off x="1192061" y="2198213"/>
            <a:ext cx="1156570" cy="7951"/>
          </a:xfrm>
          <a:prstGeom prst="line">
            <a:avLst/>
          </a:prstGeom>
          <a:ln w="2540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7" name="Suora yhdysviiva 36"/>
          <p:cNvCxnSpPr/>
          <p:nvPr userDrawn="1"/>
        </p:nvCxnSpPr>
        <p:spPr>
          <a:xfrm flipV="1">
            <a:off x="6802649" y="2216098"/>
            <a:ext cx="928895" cy="1"/>
          </a:xfrm>
          <a:prstGeom prst="line">
            <a:avLst/>
          </a:prstGeom>
          <a:ln w="25400" cmpd="sng">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16" name="Kuva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1411" y="373685"/>
            <a:ext cx="1142561" cy="1068295"/>
          </a:xfrm>
          <a:prstGeom prst="rect">
            <a:avLst/>
          </a:prstGeom>
        </p:spPr>
      </p:pic>
      <p:pic>
        <p:nvPicPr>
          <p:cNvPr id="18" name="Kuva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88613" y="382928"/>
            <a:ext cx="1117220" cy="1100462"/>
          </a:xfrm>
          <a:prstGeom prst="rect">
            <a:avLst/>
          </a:prstGeom>
        </p:spPr>
      </p:pic>
      <p:pic>
        <p:nvPicPr>
          <p:cNvPr id="20" name="Kuva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48895" y="373685"/>
            <a:ext cx="1143383" cy="1120515"/>
          </a:xfrm>
          <a:prstGeom prst="rect">
            <a:avLst/>
          </a:prstGeom>
        </p:spPr>
      </p:pic>
      <p:sp>
        <p:nvSpPr>
          <p:cNvPr id="2" name="Suorakulmio 1"/>
          <p:cNvSpPr/>
          <p:nvPr userDrawn="1"/>
        </p:nvSpPr>
        <p:spPr>
          <a:xfrm>
            <a:off x="402610" y="4679576"/>
            <a:ext cx="8210232" cy="4639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a:p>
        </p:txBody>
      </p:sp>
    </p:spTree>
    <p:extLst>
      <p:ext uri="{BB962C8B-B14F-4D97-AF65-F5344CB8AC3E}">
        <p14:creationId xmlns:p14="http://schemas.microsoft.com/office/powerpoint/2010/main" val="69831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11" name="Picture Placeholder 10"/>
          <p:cNvSpPr>
            <a:spLocks noGrp="1"/>
          </p:cNvSpPr>
          <p:nvPr>
            <p:ph type="pic" sz="quarter" idx="13"/>
          </p:nvPr>
        </p:nvSpPr>
        <p:spPr>
          <a:xfrm>
            <a:off x="4876800" y="0"/>
            <a:ext cx="4267200" cy="5111931"/>
          </a:xfrm>
          <a:solidFill>
            <a:schemeClr val="bg1">
              <a:lumMod val="95000"/>
            </a:schemeClr>
          </a:solidFill>
        </p:spPr>
        <p:txBody>
          <a:bodyPr anchor="ctr"/>
          <a:lstStyle>
            <a:lvl1pPr algn="ctr">
              <a:defRPr/>
            </a:lvl1pPr>
          </a:lstStyle>
          <a:p>
            <a:endParaRPr lang="en-US" dirty="0"/>
          </a:p>
        </p:txBody>
      </p:sp>
      <p:sp>
        <p:nvSpPr>
          <p:cNvPr id="2" name="Title 1"/>
          <p:cNvSpPr>
            <a:spLocks noGrp="1"/>
          </p:cNvSpPr>
          <p:nvPr>
            <p:ph type="title"/>
          </p:nvPr>
        </p:nvSpPr>
        <p:spPr>
          <a:xfrm>
            <a:off x="572745" y="205979"/>
            <a:ext cx="4128745" cy="857250"/>
          </a:xfrm>
        </p:spPr>
        <p:txBody>
          <a:bodyPr lIns="0" tIns="0" rIns="0" bIns="0">
            <a:noAutofit/>
          </a:bodyPr>
          <a:lstStyle>
            <a:lvl1pPr algn="l">
              <a:defRPr/>
            </a:lvl1p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3" name="Content Placeholder 2"/>
          <p:cNvSpPr>
            <a:spLocks noGrp="1"/>
          </p:cNvSpPr>
          <p:nvPr>
            <p:ph idx="1"/>
          </p:nvPr>
        </p:nvSpPr>
        <p:spPr>
          <a:xfrm>
            <a:off x="572745" y="1200151"/>
            <a:ext cx="4128745" cy="3321049"/>
          </a:xfrm>
        </p:spPr>
        <p:txBody>
          <a:bodyPr lIns="0" tIns="0" rIns="0" bIns="0">
            <a:noAutofit/>
          </a:body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4" name="Date Placeholder 3"/>
          <p:cNvSpPr>
            <a:spLocks noGrp="1"/>
          </p:cNvSpPr>
          <p:nvPr>
            <p:ph type="dt" sz="half" idx="10"/>
          </p:nvPr>
        </p:nvSpPr>
        <p:spPr/>
        <p:txBody>
          <a:bodyPr/>
          <a:lstStyle>
            <a:lvl1pPr>
              <a:defRPr>
                <a:latin typeface="Corbel"/>
                <a:cs typeface="Corbel"/>
              </a:defRPr>
            </a:lvl1pPr>
          </a:lstStyle>
          <a:p>
            <a:fld id="{50CFF564-DE76-FA45-9857-EA0C28C10AD0}" type="datetime1">
              <a:t>9.2.2018</a:t>
            </a:fld>
            <a:endParaRPr lang="en-US"/>
          </a:p>
        </p:txBody>
      </p:sp>
    </p:spTree>
    <p:extLst>
      <p:ext uri="{BB962C8B-B14F-4D97-AF65-F5344CB8AC3E}">
        <p14:creationId xmlns:p14="http://schemas.microsoft.com/office/powerpoint/2010/main" val="3554831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taatti">
    <p:spTree>
      <p:nvGrpSpPr>
        <p:cNvPr id="1" name=""/>
        <p:cNvGrpSpPr/>
        <p:nvPr/>
      </p:nvGrpSpPr>
      <p:grpSpPr>
        <a:xfrm>
          <a:off x="0" y="0"/>
          <a:ext cx="0" cy="0"/>
          <a:chOff x="0" y="0"/>
          <a:chExt cx="0" cy="0"/>
        </a:xfrm>
      </p:grpSpPr>
      <p:pic>
        <p:nvPicPr>
          <p:cNvPr id="5" name="Kuva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2" name="Text Placeholder 11"/>
          <p:cNvSpPr>
            <a:spLocks noGrp="1"/>
          </p:cNvSpPr>
          <p:nvPr>
            <p:ph type="body" sz="quarter" idx="10" hasCustomPrompt="1"/>
          </p:nvPr>
        </p:nvSpPr>
        <p:spPr>
          <a:xfrm>
            <a:off x="556591" y="1781092"/>
            <a:ext cx="7951305" cy="2735346"/>
          </a:xfrm>
        </p:spPr>
        <p:txBody>
          <a:bodyPr/>
          <a:lstStyle>
            <a:lvl1pPr marL="0" indent="0" algn="ctr">
              <a:lnSpc>
                <a:spcPct val="80000"/>
              </a:lnSpc>
              <a:spcAft>
                <a:spcPts val="600"/>
              </a:spcAft>
              <a:buFontTx/>
              <a:buNone/>
              <a:defRPr sz="3000" b="0" i="1">
                <a:solidFill>
                  <a:schemeClr val="tx2"/>
                </a:solidFill>
                <a:latin typeface="Georgia" panose="02040502050405020303" pitchFamily="18" charset="0"/>
              </a:defRPr>
            </a:lvl1pPr>
          </a:lstStyle>
          <a:p>
            <a:pPr lvl="0"/>
            <a:r>
              <a:rPr lang="fi-FI" dirty="0"/>
              <a:t> </a:t>
            </a:r>
          </a:p>
        </p:txBody>
      </p:sp>
      <p:pic>
        <p:nvPicPr>
          <p:cNvPr id="6" name="Kuva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97991" y="369793"/>
            <a:ext cx="1236443" cy="1137528"/>
          </a:xfrm>
          <a:prstGeom prst="rect">
            <a:avLst/>
          </a:prstGeom>
        </p:spPr>
      </p:pic>
    </p:spTree>
    <p:extLst>
      <p:ext uri="{BB962C8B-B14F-4D97-AF65-F5344CB8AC3E}">
        <p14:creationId xmlns:p14="http://schemas.microsoft.com/office/powerpoint/2010/main" val="3133938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Välikalvo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0" hasCustomPrompt="1"/>
          </p:nvPr>
        </p:nvSpPr>
        <p:spPr>
          <a:xfrm>
            <a:off x="528762" y="1118829"/>
            <a:ext cx="7959255" cy="3397609"/>
          </a:xfrm>
        </p:spPr>
        <p:txBody>
          <a:bodyPr/>
          <a:lstStyle>
            <a:lvl1pPr marL="0" indent="0" algn="ctr">
              <a:lnSpc>
                <a:spcPts val="5000"/>
              </a:lnSpc>
              <a:spcAft>
                <a:spcPts val="600"/>
              </a:spcAft>
              <a:buFontTx/>
              <a:buNone/>
              <a:defRPr sz="4800" b="1">
                <a:solidFill>
                  <a:schemeClr val="bg1"/>
                </a:solidFill>
              </a:defRPr>
            </a:lvl1pPr>
          </a:lstStyle>
          <a:p>
            <a:pPr lvl="0"/>
            <a:r>
              <a:rPr lang="fi-FI" dirty="0"/>
              <a:t>Otsikko enintään 3. riviä</a:t>
            </a:r>
          </a:p>
        </p:txBody>
      </p:sp>
      <p:sp>
        <p:nvSpPr>
          <p:cNvPr id="3" name="Text Placeholder 11"/>
          <p:cNvSpPr>
            <a:spLocks noGrp="1"/>
          </p:cNvSpPr>
          <p:nvPr>
            <p:ph type="body" sz="quarter" idx="11"/>
          </p:nvPr>
        </p:nvSpPr>
        <p:spPr>
          <a:xfrm>
            <a:off x="528762" y="411163"/>
            <a:ext cx="7959255" cy="259397"/>
          </a:xfrm>
        </p:spPr>
        <p:txBody>
          <a:bodyPr/>
          <a:lstStyle>
            <a:lvl1pPr marL="0" indent="0" algn="ctr">
              <a:lnSpc>
                <a:spcPts val="1700"/>
              </a:lnSpc>
              <a:spcAft>
                <a:spcPts val="600"/>
              </a:spcAft>
              <a:buFontTx/>
              <a:buNone/>
              <a:defRPr sz="1800" b="1" u="none" cap="all" spc="300" baseline="0">
                <a:solidFill>
                  <a:schemeClr val="tx1"/>
                </a:solidFill>
              </a:defRPr>
            </a:lvl1pPr>
          </a:lstStyle>
          <a:p>
            <a:pPr lvl="0"/>
            <a:endParaRPr lang="fi-FI" dirty="0"/>
          </a:p>
        </p:txBody>
      </p:sp>
    </p:spTree>
    <p:extLst>
      <p:ext uri="{BB962C8B-B14F-4D97-AF65-F5344CB8AC3E}">
        <p14:creationId xmlns:p14="http://schemas.microsoft.com/office/powerpoint/2010/main" val="2659507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Kiitos 2">
    <p:spTree>
      <p:nvGrpSpPr>
        <p:cNvPr id="1" name=""/>
        <p:cNvGrpSpPr/>
        <p:nvPr/>
      </p:nvGrpSpPr>
      <p:grpSpPr>
        <a:xfrm>
          <a:off x="0" y="0"/>
          <a:ext cx="0" cy="0"/>
          <a:chOff x="0" y="0"/>
          <a:chExt cx="0" cy="0"/>
        </a:xfrm>
      </p:grpSpPr>
      <p:pic>
        <p:nvPicPr>
          <p:cNvPr id="5" name="Picture 4" descr="valikalvo_tausta.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2356"/>
          </a:xfrm>
          <a:prstGeom prst="rect">
            <a:avLst/>
          </a:prstGeom>
        </p:spPr>
      </p:pic>
      <p:pic>
        <p:nvPicPr>
          <p:cNvPr id="4" name="Picture 3" descr="KIRA_digi_tunnus.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79550" y="610865"/>
            <a:ext cx="1930400" cy="684741"/>
          </a:xfrm>
          <a:prstGeom prst="rect">
            <a:avLst/>
          </a:prstGeom>
        </p:spPr>
      </p:pic>
      <p:cxnSp>
        <p:nvCxnSpPr>
          <p:cNvPr id="6" name="Straight Connector 5"/>
          <p:cNvCxnSpPr/>
          <p:nvPr userDrawn="1"/>
        </p:nvCxnSpPr>
        <p:spPr>
          <a:xfrm>
            <a:off x="1568450" y="1587500"/>
            <a:ext cx="1905000" cy="0"/>
          </a:xfrm>
          <a:prstGeom prst="line">
            <a:avLst/>
          </a:prstGeom>
          <a:ln w="12700" cmpd="sng"/>
          <a:effectLst/>
        </p:spPr>
        <p:style>
          <a:lnRef idx="2">
            <a:schemeClr val="accent1"/>
          </a:lnRef>
          <a:fillRef idx="0">
            <a:schemeClr val="accent1"/>
          </a:fillRef>
          <a:effectRef idx="1">
            <a:schemeClr val="accent1"/>
          </a:effectRef>
          <a:fontRef idx="minor">
            <a:schemeClr val="tx1"/>
          </a:fontRef>
        </p:style>
      </p:cxnSp>
      <p:sp>
        <p:nvSpPr>
          <p:cNvPr id="7" name="Text Placeholder 11"/>
          <p:cNvSpPr>
            <a:spLocks noGrp="1"/>
          </p:cNvSpPr>
          <p:nvPr>
            <p:ph type="body" sz="quarter" idx="10"/>
          </p:nvPr>
        </p:nvSpPr>
        <p:spPr>
          <a:xfrm>
            <a:off x="285750" y="1911350"/>
            <a:ext cx="4610100" cy="781050"/>
          </a:xfrm>
        </p:spPr>
        <p:txBody>
          <a:bodyPr/>
          <a:lstStyle>
            <a:lvl1pPr marL="0" indent="0" algn="ctr">
              <a:lnSpc>
                <a:spcPct val="80000"/>
              </a:lnSpc>
              <a:spcAft>
                <a:spcPts val="600"/>
              </a:spcAft>
              <a:buFontTx/>
              <a:buNone/>
              <a:defRPr sz="6800" b="1" baseline="0">
                <a:solidFill>
                  <a:schemeClr val="tx2"/>
                </a:solidFill>
              </a:defRPr>
            </a:lvl1pPr>
          </a:lstStyle>
          <a:p>
            <a:pPr lvl="0"/>
            <a:r>
              <a:rPr lang="fi-FI"/>
              <a:t>Click to</a:t>
            </a:r>
          </a:p>
        </p:txBody>
      </p:sp>
      <p:sp>
        <p:nvSpPr>
          <p:cNvPr id="8" name="Text Placeholder 11"/>
          <p:cNvSpPr>
            <a:spLocks noGrp="1"/>
          </p:cNvSpPr>
          <p:nvPr>
            <p:ph type="body" sz="quarter" idx="11"/>
          </p:nvPr>
        </p:nvSpPr>
        <p:spPr>
          <a:xfrm>
            <a:off x="558800" y="2895600"/>
            <a:ext cx="3797300" cy="1333500"/>
          </a:xfrm>
        </p:spPr>
        <p:txBody>
          <a:bodyPr/>
          <a:lstStyle>
            <a:lvl1pPr marL="0" indent="0" algn="ctr">
              <a:lnSpc>
                <a:spcPct val="120000"/>
              </a:lnSpc>
              <a:spcAft>
                <a:spcPts val="600"/>
              </a:spcAft>
              <a:buFontTx/>
              <a:buNone/>
              <a:defRPr sz="2000">
                <a:solidFill>
                  <a:schemeClr val="tx2"/>
                </a:solidFill>
              </a:defRPr>
            </a:lvl1pPr>
          </a:lstStyle>
          <a:p>
            <a:pPr lvl="0"/>
            <a:endParaRPr lang="fi-FI"/>
          </a:p>
        </p:txBody>
      </p:sp>
    </p:spTree>
    <p:extLst>
      <p:ext uri="{BB962C8B-B14F-4D97-AF65-F5344CB8AC3E}">
        <p14:creationId xmlns:p14="http://schemas.microsoft.com/office/powerpoint/2010/main" val="1978325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2745" y="205979"/>
            <a:ext cx="7948956" cy="857250"/>
          </a:xfrm>
          <a:prstGeom prst="rect">
            <a:avLst/>
          </a:prstGeom>
        </p:spPr>
        <p:txBody>
          <a:bodyPr vert="horz" lIns="0" tIns="0" rIns="0" bIns="0" rtlCol="0" anchor="ctr">
            <a:noAutofit/>
          </a:bodyPr>
          <a:lstStyle/>
          <a:p>
            <a:r>
              <a:rPr lang="fi-FI" dirty="0" err="1"/>
              <a:t>Click</a:t>
            </a:r>
            <a:r>
              <a:rPr lang="fi-FI" dirty="0"/>
              <a:t> to </a:t>
            </a:r>
            <a:r>
              <a:rPr lang="fi-FI" dirty="0" err="1"/>
              <a:t>edit</a:t>
            </a:r>
            <a:r>
              <a:rPr lang="fi-FI" dirty="0"/>
              <a:t> Master </a:t>
            </a:r>
            <a:r>
              <a:rPr lang="fi-FI" dirty="0" err="1"/>
              <a:t>title</a:t>
            </a:r>
            <a:r>
              <a:rPr lang="fi-FI" dirty="0"/>
              <a:t> </a:t>
            </a:r>
            <a:r>
              <a:rPr lang="fi-FI" dirty="0" err="1"/>
              <a:t>style</a:t>
            </a:r>
            <a:endParaRPr lang="en-US" dirty="0"/>
          </a:p>
        </p:txBody>
      </p:sp>
      <p:sp>
        <p:nvSpPr>
          <p:cNvPr id="3" name="Text Placeholder 2"/>
          <p:cNvSpPr>
            <a:spLocks noGrp="1"/>
          </p:cNvSpPr>
          <p:nvPr>
            <p:ph type="body" idx="1"/>
          </p:nvPr>
        </p:nvSpPr>
        <p:spPr>
          <a:xfrm>
            <a:off x="572745" y="1200151"/>
            <a:ext cx="7948956" cy="3321049"/>
          </a:xfrm>
          <a:prstGeom prst="rect">
            <a:avLst/>
          </a:prstGeom>
        </p:spPr>
        <p:txBody>
          <a:bodyPr vert="horz" lIns="0" tIns="0" rIns="0" bIns="0" rtlCol="0">
            <a:noAutofit/>
          </a:body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sp>
        <p:nvSpPr>
          <p:cNvPr id="4" name="Date Placeholder 3"/>
          <p:cNvSpPr>
            <a:spLocks noGrp="1"/>
          </p:cNvSpPr>
          <p:nvPr>
            <p:ph type="dt" sz="half" idx="2"/>
          </p:nvPr>
        </p:nvSpPr>
        <p:spPr>
          <a:xfrm>
            <a:off x="7584391" y="4794624"/>
            <a:ext cx="937310" cy="154323"/>
          </a:xfrm>
          <a:prstGeom prst="rect">
            <a:avLst/>
          </a:prstGeom>
        </p:spPr>
        <p:txBody>
          <a:bodyPr vert="horz" lIns="0" tIns="0" rIns="0" bIns="0" rtlCol="0" anchor="ctr"/>
          <a:lstStyle>
            <a:lvl1pPr algn="r">
              <a:defRPr sz="800">
                <a:solidFill>
                  <a:srgbClr val="016C8D"/>
                </a:solidFill>
              </a:defRPr>
            </a:lvl1pPr>
          </a:lstStyle>
          <a:p>
            <a:fld id="{0D8051DE-41DC-1840-8D2B-29022B06F0D2}" type="datetime1">
              <a:t>9.2.2018</a:t>
            </a:fld>
            <a:endParaRPr lang="en-US"/>
          </a:p>
        </p:txBody>
      </p:sp>
      <p:sp>
        <p:nvSpPr>
          <p:cNvPr id="8" name="Slide Number Placeholder 5"/>
          <p:cNvSpPr txBox="1">
            <a:spLocks/>
          </p:cNvSpPr>
          <p:nvPr userDrawn="1"/>
        </p:nvSpPr>
        <p:spPr>
          <a:xfrm>
            <a:off x="453474" y="4710090"/>
            <a:ext cx="5899617" cy="199581"/>
          </a:xfrm>
          <a:prstGeom prst="rect">
            <a:avLst/>
          </a:prstGeom>
        </p:spPr>
        <p:txBody>
          <a:bodyPr/>
          <a:lstStyle>
            <a:defPPr>
              <a:defRPr lang="en-US"/>
            </a:defPPr>
            <a:lvl1pPr marL="0" algn="l" defTabSz="457200" rtl="0" eaLnBrk="1" latinLnBrk="0" hangingPunct="1">
              <a:defRPr sz="1800" kern="1200">
                <a:solidFill>
                  <a:schemeClr val="accent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98E892A0-88D7-AC4E-92B4-9E3EDE826A51}" type="slidenum">
              <a:rPr lang="en-US" sz="1400" b="1" smtClean="0">
                <a:solidFill>
                  <a:schemeClr val="tx2"/>
                </a:solidFill>
                <a:latin typeface="+mj-lt"/>
              </a:rPr>
              <a:pPr algn="l"/>
              <a:t>‹#›</a:t>
            </a:fld>
            <a:r>
              <a:rPr lang="en-US" sz="1400" dirty="0">
                <a:solidFill>
                  <a:schemeClr val="tx2"/>
                </a:solidFill>
                <a:latin typeface="+mj-lt"/>
              </a:rPr>
              <a:t>   </a:t>
            </a:r>
            <a:r>
              <a:rPr lang="fi-FI" sz="1400" dirty="0">
                <a:solidFill>
                  <a:schemeClr val="tx2"/>
                </a:solidFill>
                <a:latin typeface="+mj-lt"/>
              </a:rPr>
              <a:t>KIRA-digi</a:t>
            </a:r>
            <a:endParaRPr lang="en-US" dirty="0">
              <a:solidFill>
                <a:schemeClr val="tx2"/>
              </a:solidFill>
            </a:endParaRPr>
          </a:p>
        </p:txBody>
      </p:sp>
      <p:cxnSp>
        <p:nvCxnSpPr>
          <p:cNvPr id="9" name="Suora yhdysviiva 8"/>
          <p:cNvCxnSpPr/>
          <p:nvPr userDrawn="1"/>
        </p:nvCxnSpPr>
        <p:spPr>
          <a:xfrm>
            <a:off x="572745" y="4727794"/>
            <a:ext cx="7948956" cy="0"/>
          </a:xfrm>
          <a:prstGeom prst="line">
            <a:avLst/>
          </a:prstGeom>
          <a:ln w="28575" cmpd="sng">
            <a:solidFill>
              <a:schemeClr val="tx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2034293"/>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60" r:id="rId3"/>
    <p:sldLayoutId id="2147483659" r:id="rId4"/>
    <p:sldLayoutId id="2147483657" r:id="rId5"/>
    <p:sldLayoutId id="2147483653" r:id="rId6"/>
    <p:sldLayoutId id="2147483652" r:id="rId7"/>
    <p:sldLayoutId id="2147483658" r:id="rId8"/>
    <p:sldLayoutId id="2147483661" r:id="rId9"/>
  </p:sldLayoutIdLst>
  <p:hf hdr="0"/>
  <p:txStyles>
    <p:titleStyle>
      <a:lvl1pPr algn="l" defTabSz="457200" rtl="0" eaLnBrk="1" latinLnBrk="0" hangingPunct="1">
        <a:lnSpc>
          <a:spcPct val="80000"/>
        </a:lnSpc>
        <a:spcBef>
          <a:spcPct val="0"/>
        </a:spcBef>
        <a:buNone/>
        <a:defRPr sz="3700" b="1" kern="1200">
          <a:solidFill>
            <a:srgbClr val="016C8D"/>
          </a:solidFill>
          <a:latin typeface="+mj-lt"/>
          <a:ea typeface="+mj-ea"/>
          <a:cs typeface="Corbel"/>
        </a:defRPr>
      </a:lvl1pPr>
    </p:titleStyle>
    <p:bodyStyle>
      <a:lvl1pPr marL="162000" indent="-162000" algn="l" defTabSz="457200" rtl="0" eaLnBrk="1" latinLnBrk="0" hangingPunct="1">
        <a:spcBef>
          <a:spcPts val="0"/>
        </a:spcBef>
        <a:spcAft>
          <a:spcPts val="1200"/>
        </a:spcAft>
        <a:buClr>
          <a:schemeClr val="bg2"/>
        </a:buClr>
        <a:buFont typeface="Arial"/>
        <a:buChar char="•"/>
        <a:defRPr sz="2000" kern="1200">
          <a:solidFill>
            <a:schemeClr val="tx1"/>
          </a:solidFill>
          <a:latin typeface="+mn-lt"/>
          <a:ea typeface="+mn-ea"/>
          <a:cs typeface="Corbel"/>
        </a:defRPr>
      </a:lvl1pPr>
      <a:lvl2pPr marL="597600" indent="-176400" algn="l" defTabSz="457200" rtl="0" eaLnBrk="1" latinLnBrk="0" hangingPunct="1">
        <a:spcBef>
          <a:spcPct val="20000"/>
        </a:spcBef>
        <a:spcAft>
          <a:spcPts val="1200"/>
        </a:spcAft>
        <a:buClr>
          <a:schemeClr val="tx2"/>
        </a:buClr>
        <a:buFont typeface="Arial"/>
        <a:buChar char="–"/>
        <a:defRPr sz="1500" kern="1200">
          <a:solidFill>
            <a:schemeClr val="tx1"/>
          </a:solidFill>
          <a:latin typeface="Corbel"/>
          <a:ea typeface="+mn-ea"/>
          <a:cs typeface="Corbel"/>
        </a:defRPr>
      </a:lvl2pPr>
      <a:lvl3pPr marL="1000800" indent="-158400" algn="l" defTabSz="457200" rtl="0" eaLnBrk="1" latinLnBrk="0" hangingPunct="1">
        <a:spcBef>
          <a:spcPct val="20000"/>
        </a:spcBef>
        <a:spcAft>
          <a:spcPts val="1200"/>
        </a:spcAft>
        <a:buClr>
          <a:schemeClr val="tx2"/>
        </a:buClr>
        <a:buFont typeface="Arial"/>
        <a:buChar char="•"/>
        <a:defRPr sz="1200" kern="1200">
          <a:solidFill>
            <a:schemeClr val="tx1"/>
          </a:solidFill>
          <a:latin typeface="Corbel"/>
          <a:ea typeface="+mn-ea"/>
          <a:cs typeface="Corbel"/>
        </a:defRPr>
      </a:lvl3pPr>
      <a:lvl4pPr marL="1386000" indent="-158400" algn="l" defTabSz="457200" rtl="0" eaLnBrk="1" latinLnBrk="0" hangingPunct="1">
        <a:spcBef>
          <a:spcPct val="20000"/>
        </a:spcBef>
        <a:spcAft>
          <a:spcPts val="1200"/>
        </a:spcAft>
        <a:buClr>
          <a:schemeClr val="tx2"/>
        </a:buClr>
        <a:buFont typeface="Arial"/>
        <a:buChar char="–"/>
        <a:defRPr sz="1200" kern="1200">
          <a:solidFill>
            <a:schemeClr val="tx1"/>
          </a:solidFill>
          <a:latin typeface="Corbel"/>
          <a:ea typeface="+mn-ea"/>
          <a:cs typeface="Corbel"/>
        </a:defRPr>
      </a:lvl4pPr>
      <a:lvl5pPr marL="1843200" indent="-158400" algn="l" defTabSz="457200" rtl="0" eaLnBrk="1" latinLnBrk="0" hangingPunct="1">
        <a:spcBef>
          <a:spcPct val="20000"/>
        </a:spcBef>
        <a:spcAft>
          <a:spcPts val="1200"/>
        </a:spcAft>
        <a:buClr>
          <a:schemeClr val="tx2"/>
        </a:buClr>
        <a:buFont typeface="Arial"/>
        <a:buChar char="»"/>
        <a:defRPr sz="1200" kern="1200">
          <a:solidFill>
            <a:schemeClr val="tx1"/>
          </a:solidFill>
          <a:latin typeface="Corbel"/>
          <a:ea typeface="+mn-ea"/>
          <a:cs typeface="Corbe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845"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kiradigi.fi/media/kira-digi_kokeiluohjelma_final13102016_fi.pd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mailto:minna.perahuhta@ym.fi" TargetMode="External"/><Relationship Id="rId3" Type="http://schemas.openxmlformats.org/officeDocument/2006/relationships/hyperlink" Target="mailto:janne.saarikko@kiradigi.fi" TargetMode="External"/><Relationship Id="rId7" Type="http://schemas.openxmlformats.org/officeDocument/2006/relationships/hyperlink" Target="mailto:jari.seppala@kuntaliitto.fi" TargetMode="External"/><Relationship Id="rId2" Type="http://schemas.openxmlformats.org/officeDocument/2006/relationships/hyperlink" Target="mailto:teemu.lehtinen@kiradigi.fi" TargetMode="External"/><Relationship Id="rId1" Type="http://schemas.openxmlformats.org/officeDocument/2006/relationships/slideLayout" Target="../slideLayouts/slideLayout2.xml"/><Relationship Id="rId6" Type="http://schemas.openxmlformats.org/officeDocument/2006/relationships/hyperlink" Target="mailto:tanja.maattanen@rakennusteollisuus.fi" TargetMode="External"/><Relationship Id="rId5" Type="http://schemas.openxmlformats.org/officeDocument/2006/relationships/hyperlink" Target="mailto:tuomo-pekka.arhi@ym.fi" TargetMode="External"/><Relationship Id="rId4" Type="http://schemas.openxmlformats.org/officeDocument/2006/relationships/hyperlink" Target="mailto:samu.viitanen@kiradigi.f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in paikkamerkki 2"/>
          <p:cNvSpPr>
            <a:spLocks noGrp="1"/>
          </p:cNvSpPr>
          <p:nvPr>
            <p:ph type="body" sz="quarter" idx="10"/>
          </p:nvPr>
        </p:nvSpPr>
        <p:spPr/>
        <p:txBody>
          <a:bodyPr/>
          <a:lstStyle/>
          <a:p>
            <a:r>
              <a:rPr lang="fi-FI" dirty="0"/>
              <a:t>Vauhtia kiinteistö- </a:t>
            </a:r>
          </a:p>
          <a:p>
            <a:r>
              <a:rPr lang="fi-FI" dirty="0"/>
              <a:t>ja rakentamisalan </a:t>
            </a:r>
          </a:p>
          <a:p>
            <a:r>
              <a:rPr lang="fi-FI" dirty="0" err="1"/>
              <a:t>digitalisaatioon</a:t>
            </a:r>
            <a:endParaRPr lang="fi-FI" dirty="0"/>
          </a:p>
        </p:txBody>
      </p:sp>
      <p:sp>
        <p:nvSpPr>
          <p:cNvPr id="2" name="Tekstin paikkamerkki 1"/>
          <p:cNvSpPr>
            <a:spLocks noGrp="1"/>
          </p:cNvSpPr>
          <p:nvPr>
            <p:ph type="body" sz="quarter" idx="11"/>
          </p:nvPr>
        </p:nvSpPr>
        <p:spPr/>
        <p:txBody>
          <a:bodyPr/>
          <a:lstStyle/>
          <a:p>
            <a:r>
              <a:rPr lang="fi-FI" dirty="0"/>
              <a:t>Viestintäohje kokeiluhankkeille</a:t>
            </a:r>
          </a:p>
        </p:txBody>
      </p:sp>
    </p:spTree>
    <p:extLst>
      <p:ext uri="{BB962C8B-B14F-4D97-AF65-F5344CB8AC3E}">
        <p14:creationId xmlns:p14="http://schemas.microsoft.com/office/powerpoint/2010/main" val="15705807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7B9160-25D7-444C-8DD5-89A34ED6FBFE}"/>
              </a:ext>
            </a:extLst>
          </p:cNvPr>
          <p:cNvSpPr>
            <a:spLocks noGrp="1"/>
          </p:cNvSpPr>
          <p:nvPr>
            <p:ph type="body" sz="quarter" idx="10"/>
          </p:nvPr>
        </p:nvSpPr>
        <p:spPr/>
        <p:txBody>
          <a:bodyPr/>
          <a:lstStyle/>
          <a:p>
            <a:endParaRPr lang="fi-FI" dirty="0"/>
          </a:p>
          <a:p>
            <a:r>
              <a:rPr lang="fi-FI" dirty="0"/>
              <a:t>Esimerkkejä</a:t>
            </a:r>
          </a:p>
        </p:txBody>
      </p:sp>
    </p:spTree>
    <p:extLst>
      <p:ext uri="{BB962C8B-B14F-4D97-AF65-F5344CB8AC3E}">
        <p14:creationId xmlns:p14="http://schemas.microsoft.com/office/powerpoint/2010/main" val="2574029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0CFF564-DE76-FA45-9857-EA0C28C10AD0}" type="datetime1">
              <a:rPr lang="fi-FI" smtClean="0"/>
              <a:t>9.2.2018</a:t>
            </a:fld>
            <a:endParaRPr lang="en-US"/>
          </a:p>
        </p:txBody>
      </p:sp>
      <p:sp>
        <p:nvSpPr>
          <p:cNvPr id="5" name="Footer Placeholder 4"/>
          <p:cNvSpPr>
            <a:spLocks noGrp="1"/>
          </p:cNvSpPr>
          <p:nvPr>
            <p:ph type="ftr" sz="quarter" idx="11"/>
          </p:nvPr>
        </p:nvSpPr>
        <p:spPr/>
        <p:txBody>
          <a:bodyPr/>
          <a:lstStyle/>
          <a:p>
            <a:r>
              <a:rPr lang="en-GB"/>
              <a:t>RAKENNETUN YMPÄRISTÖN JA RAKENTAMISEN DIGITALISAATIO –HANKE </a:t>
            </a:r>
          </a:p>
        </p:txBody>
      </p:sp>
      <p:sp>
        <p:nvSpPr>
          <p:cNvPr id="6" name="Slide Number Placeholder 5"/>
          <p:cNvSpPr>
            <a:spLocks noGrp="1"/>
          </p:cNvSpPr>
          <p:nvPr>
            <p:ph type="sldNum" sz="quarter" idx="12"/>
          </p:nvPr>
        </p:nvSpPr>
        <p:spPr/>
        <p:txBody>
          <a:bodyPr/>
          <a:lstStyle/>
          <a:p>
            <a:fld id="{98E892A0-88D7-AC4E-92B4-9E3EDE826A51}" type="slidenum">
              <a:rPr lang="en-US" smtClean="0"/>
              <a:pPr/>
              <a:t>11</a:t>
            </a:fld>
            <a:endParaRPr lang="en-US"/>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62000" y="0"/>
            <a:ext cx="11073050" cy="5143500"/>
          </a:xfrm>
          <a:prstGeom prst="rect">
            <a:avLst/>
          </a:prstGeom>
        </p:spPr>
      </p:pic>
      <p:pic>
        <p:nvPicPr>
          <p:cNvPr id="8" name="Picture 7" descr="kuutiot.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4547" y="2982396"/>
            <a:ext cx="1359453" cy="2161104"/>
          </a:xfrm>
          <a:prstGeom prst="rect">
            <a:avLst/>
          </a:prstGeom>
        </p:spPr>
      </p:pic>
    </p:spTree>
    <p:extLst>
      <p:ext uri="{BB962C8B-B14F-4D97-AF65-F5344CB8AC3E}">
        <p14:creationId xmlns:p14="http://schemas.microsoft.com/office/powerpoint/2010/main" val="2349337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0CFF564-DE76-FA45-9857-EA0C28C10AD0}" type="datetime1">
              <a:rPr lang="hr-HR" smtClean="0"/>
              <a:t>09.02.2018.</a:t>
            </a:fld>
            <a:endParaRPr lang="hr-HR"/>
          </a:p>
        </p:txBody>
      </p:sp>
      <p:sp>
        <p:nvSpPr>
          <p:cNvPr id="5" name="Footer Placeholder 4"/>
          <p:cNvSpPr>
            <a:spLocks noGrp="1"/>
          </p:cNvSpPr>
          <p:nvPr>
            <p:ph type="ftr" sz="quarter" idx="11"/>
          </p:nvPr>
        </p:nvSpPr>
        <p:spPr/>
        <p:txBody>
          <a:bodyPr/>
          <a:lstStyle/>
          <a:p>
            <a:r>
              <a:rPr lang="en-GB"/>
              <a:t>RAKENNETUN YMPÄRISTÖN JA RAKENTAMISEN DIGITALISAATIO –HANKE </a:t>
            </a:r>
          </a:p>
        </p:txBody>
      </p:sp>
      <p:sp>
        <p:nvSpPr>
          <p:cNvPr id="6" name="Slide Number Placeholder 5"/>
          <p:cNvSpPr>
            <a:spLocks noGrp="1"/>
          </p:cNvSpPr>
          <p:nvPr>
            <p:ph type="sldNum" sz="quarter" idx="12"/>
          </p:nvPr>
        </p:nvSpPr>
        <p:spPr/>
        <p:txBody>
          <a:bodyPr/>
          <a:lstStyle/>
          <a:p>
            <a:fld id="{98E892A0-88D7-AC4E-92B4-9E3EDE826A51}" type="slidenum">
              <a:rPr lang="en-US" smtClean="0"/>
              <a:pPr/>
              <a:t>12</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04801"/>
            <a:ext cx="9144000" cy="6208295"/>
          </a:xfrm>
          <a:prstGeom prst="rect">
            <a:avLst/>
          </a:prstGeom>
        </p:spPr>
      </p:pic>
      <p:sp>
        <p:nvSpPr>
          <p:cNvPr id="8" name="Title 1"/>
          <p:cNvSpPr>
            <a:spLocks noGrp="1"/>
          </p:cNvSpPr>
          <p:nvPr>
            <p:ph type="title"/>
          </p:nvPr>
        </p:nvSpPr>
        <p:spPr>
          <a:xfrm>
            <a:off x="193861" y="3876279"/>
            <a:ext cx="6295839" cy="857250"/>
          </a:xfrm>
        </p:spPr>
        <p:txBody>
          <a:bodyPr/>
          <a:lstStyle/>
          <a:p>
            <a:r>
              <a:rPr lang="en-US" sz="3200" dirty="0" err="1">
                <a:solidFill>
                  <a:schemeClr val="bg1"/>
                </a:solidFill>
              </a:rPr>
              <a:t>Passiivi</a:t>
            </a:r>
            <a:r>
              <a:rPr lang="en-US" sz="3200" dirty="0">
                <a:solidFill>
                  <a:schemeClr val="bg1"/>
                </a:solidFill>
              </a:rPr>
              <a:t> RFID-</a:t>
            </a:r>
            <a:r>
              <a:rPr lang="en-US" sz="3200" dirty="0" err="1">
                <a:solidFill>
                  <a:schemeClr val="bg1"/>
                </a:solidFill>
              </a:rPr>
              <a:t>anturit</a:t>
            </a:r>
            <a:br>
              <a:rPr lang="en-US" sz="3200" dirty="0">
                <a:solidFill>
                  <a:schemeClr val="bg1"/>
                </a:solidFill>
              </a:rPr>
            </a:br>
            <a:r>
              <a:rPr lang="en-US" sz="3200" dirty="0" err="1">
                <a:solidFill>
                  <a:schemeClr val="bg1"/>
                </a:solidFill>
              </a:rPr>
              <a:t>rakennuksen</a:t>
            </a:r>
            <a:r>
              <a:rPr lang="en-US" sz="3200" dirty="0">
                <a:solidFill>
                  <a:schemeClr val="bg1"/>
                </a:solidFill>
              </a:rPr>
              <a:t> </a:t>
            </a:r>
            <a:r>
              <a:rPr lang="en-US" sz="3200" dirty="0" err="1">
                <a:solidFill>
                  <a:schemeClr val="bg1"/>
                </a:solidFill>
              </a:rPr>
              <a:t>kosteusvalvonnassa</a:t>
            </a:r>
            <a:endParaRPr lang="en-US" sz="3200" dirty="0">
              <a:solidFill>
                <a:schemeClr val="bg1"/>
              </a:solidFill>
            </a:endParaRPr>
          </a:p>
        </p:txBody>
      </p:sp>
      <p:sp>
        <p:nvSpPr>
          <p:cNvPr id="9" name="TextBox 8"/>
          <p:cNvSpPr txBox="1"/>
          <p:nvPr/>
        </p:nvSpPr>
        <p:spPr>
          <a:xfrm>
            <a:off x="104961" y="4602898"/>
            <a:ext cx="2947867" cy="400110"/>
          </a:xfrm>
          <a:prstGeom prst="rect">
            <a:avLst/>
          </a:prstGeom>
          <a:noFill/>
        </p:spPr>
        <p:txBody>
          <a:bodyPr wrap="square" rtlCol="0">
            <a:spAutoFit/>
          </a:bodyPr>
          <a:lstStyle/>
          <a:p>
            <a:r>
              <a:rPr lang="en-US" sz="2000" i="1" dirty="0">
                <a:solidFill>
                  <a:schemeClr val="bg1"/>
                </a:solidFill>
                <a:latin typeface="Georgia" charset="0"/>
                <a:ea typeface="Georgia" charset="0"/>
                <a:cs typeface="Georgia" charset="0"/>
              </a:rPr>
              <a:t>KIRA-</a:t>
            </a:r>
            <a:r>
              <a:rPr lang="en-US" sz="2000" i="1" dirty="0" err="1">
                <a:solidFill>
                  <a:schemeClr val="bg1"/>
                </a:solidFill>
                <a:latin typeface="Georgia" charset="0"/>
                <a:ea typeface="Georgia" charset="0"/>
                <a:cs typeface="Georgia" charset="0"/>
              </a:rPr>
              <a:t>digi</a:t>
            </a:r>
            <a:r>
              <a:rPr lang="en-US" sz="2000" i="1" dirty="0">
                <a:solidFill>
                  <a:schemeClr val="bg1"/>
                </a:solidFill>
                <a:latin typeface="Georgia" charset="0"/>
                <a:ea typeface="Georgia" charset="0"/>
                <a:cs typeface="Georgia" charset="0"/>
              </a:rPr>
              <a:t> </a:t>
            </a:r>
            <a:r>
              <a:rPr lang="en-US" sz="2000" i="1" dirty="0" err="1">
                <a:solidFill>
                  <a:schemeClr val="bg1"/>
                </a:solidFill>
                <a:latin typeface="Georgia" charset="0"/>
                <a:ea typeface="Georgia" charset="0"/>
                <a:cs typeface="Georgia" charset="0"/>
              </a:rPr>
              <a:t>kokeilu</a:t>
            </a:r>
            <a:endParaRPr lang="en-US" sz="2000" i="1" dirty="0">
              <a:solidFill>
                <a:schemeClr val="bg1"/>
              </a:solidFill>
              <a:latin typeface="Georgia" charset="0"/>
              <a:ea typeface="Georgia" charset="0"/>
              <a:cs typeface="Georgia"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08422" y="155816"/>
            <a:ext cx="3204916" cy="729575"/>
          </a:xfrm>
          <a:prstGeom prst="rect">
            <a:avLst/>
          </a:prstGeom>
        </p:spPr>
      </p:pic>
      <p:pic>
        <p:nvPicPr>
          <p:cNvPr id="11" name="Picture 10" descr="kuutiot.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784546" y="2982396"/>
            <a:ext cx="1359453" cy="2161104"/>
          </a:xfrm>
          <a:prstGeom prst="rect">
            <a:avLst/>
          </a:prstGeom>
        </p:spPr>
      </p:pic>
    </p:spTree>
    <p:extLst>
      <p:ext uri="{BB962C8B-B14F-4D97-AF65-F5344CB8AC3E}">
        <p14:creationId xmlns:p14="http://schemas.microsoft.com/office/powerpoint/2010/main" val="3900704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0CFF564-DE76-FA45-9857-EA0C28C10AD0}" type="datetime1">
              <a:rPr lang="fi-FI" smtClean="0"/>
              <a:t>9.2.2018</a:t>
            </a:fld>
            <a:endParaRPr lang="en-US"/>
          </a:p>
        </p:txBody>
      </p:sp>
      <p:sp>
        <p:nvSpPr>
          <p:cNvPr id="5" name="Footer Placeholder 4"/>
          <p:cNvSpPr>
            <a:spLocks noGrp="1"/>
          </p:cNvSpPr>
          <p:nvPr>
            <p:ph type="ftr" sz="quarter" idx="11"/>
          </p:nvPr>
        </p:nvSpPr>
        <p:spPr/>
        <p:txBody>
          <a:bodyPr/>
          <a:lstStyle/>
          <a:p>
            <a:r>
              <a:rPr lang="en-GB"/>
              <a:t>RAKENNETUN YMPÄRISTÖN JA RAKENTAMISEN DIGITALISAATIO –HANKE </a:t>
            </a:r>
          </a:p>
        </p:txBody>
      </p:sp>
      <p:sp>
        <p:nvSpPr>
          <p:cNvPr id="6" name="Slide Number Placeholder 5"/>
          <p:cNvSpPr>
            <a:spLocks noGrp="1"/>
          </p:cNvSpPr>
          <p:nvPr>
            <p:ph type="sldNum" sz="quarter" idx="12"/>
          </p:nvPr>
        </p:nvSpPr>
        <p:spPr/>
        <p:txBody>
          <a:bodyPr/>
          <a:lstStyle/>
          <a:p>
            <a:fld id="{98E892A0-88D7-AC4E-92B4-9E3EDE826A51}" type="slidenum">
              <a:rPr lang="en-US" smtClean="0"/>
              <a:pPr/>
              <a:t>13</a:t>
            </a:fld>
            <a:endParaRPr lang="en-US"/>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89286" y="0"/>
            <a:ext cx="10383140" cy="5143500"/>
          </a:xfrm>
          <a:prstGeom prst="rect">
            <a:avLst/>
          </a:prstGeom>
        </p:spPr>
      </p:pic>
      <p:pic>
        <p:nvPicPr>
          <p:cNvPr id="8" name="Picture 7" descr="kuutiot.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84547" y="2982396"/>
            <a:ext cx="1359453" cy="2161104"/>
          </a:xfrm>
          <a:prstGeom prst="rect">
            <a:avLst/>
          </a:prstGeom>
        </p:spPr>
      </p:pic>
    </p:spTree>
    <p:extLst>
      <p:ext uri="{BB962C8B-B14F-4D97-AF65-F5344CB8AC3E}">
        <p14:creationId xmlns:p14="http://schemas.microsoft.com/office/powerpoint/2010/main" val="435631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0CFF564-DE76-FA45-9857-EA0C28C10AD0}" type="datetime1">
              <a:rPr lang="fi-FI" smtClean="0"/>
              <a:t>9.2.2018</a:t>
            </a:fld>
            <a:endParaRPr lang="en-US"/>
          </a:p>
        </p:txBody>
      </p:sp>
      <p:sp>
        <p:nvSpPr>
          <p:cNvPr id="5" name="Footer Placeholder 4"/>
          <p:cNvSpPr>
            <a:spLocks noGrp="1"/>
          </p:cNvSpPr>
          <p:nvPr>
            <p:ph type="ftr" sz="quarter" idx="11"/>
          </p:nvPr>
        </p:nvSpPr>
        <p:spPr/>
        <p:txBody>
          <a:bodyPr/>
          <a:lstStyle/>
          <a:p>
            <a:r>
              <a:rPr lang="en-GB"/>
              <a:t>RAKENNETUN YMPÄRISTÖN JA RAKENTAMISEN DIGITALISAATIO –HANKE </a:t>
            </a:r>
          </a:p>
        </p:txBody>
      </p:sp>
      <p:sp>
        <p:nvSpPr>
          <p:cNvPr id="6" name="Slide Number Placeholder 5"/>
          <p:cNvSpPr>
            <a:spLocks noGrp="1"/>
          </p:cNvSpPr>
          <p:nvPr>
            <p:ph type="sldNum" sz="quarter" idx="12"/>
          </p:nvPr>
        </p:nvSpPr>
        <p:spPr/>
        <p:txBody>
          <a:bodyPr/>
          <a:lstStyle/>
          <a:p>
            <a:fld id="{98E892A0-88D7-AC4E-92B4-9E3EDE826A51}" type="slidenum">
              <a:rPr lang="en-US" smtClean="0"/>
              <a:pPr/>
              <a:t>14</a:t>
            </a:fld>
            <a:endParaRPr lang="en-US"/>
          </a:p>
        </p:txBody>
      </p:sp>
      <p:pic>
        <p:nvPicPr>
          <p:cNvPr id="8" name="Picture 7" descr="kuutio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84547" y="2982396"/>
            <a:ext cx="1359453" cy="2161104"/>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54218" y="0"/>
            <a:ext cx="10998218" cy="5143500"/>
          </a:xfrm>
          <a:prstGeom prst="rect">
            <a:avLst/>
          </a:prstGeom>
        </p:spPr>
      </p:pic>
      <p:pic>
        <p:nvPicPr>
          <p:cNvPr id="10" name="Picture 9" descr="kuutiot.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784546" y="2982396"/>
            <a:ext cx="1359453" cy="2161104"/>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57506" y="196282"/>
            <a:ext cx="809323" cy="809323"/>
          </a:xfrm>
          <a:prstGeom prst="rect">
            <a:avLst/>
          </a:prstGeom>
        </p:spPr>
      </p:pic>
      <p:sp>
        <p:nvSpPr>
          <p:cNvPr id="14" name="Title 1"/>
          <p:cNvSpPr>
            <a:spLocks noGrp="1"/>
          </p:cNvSpPr>
          <p:nvPr>
            <p:ph type="title"/>
          </p:nvPr>
        </p:nvSpPr>
        <p:spPr>
          <a:xfrm>
            <a:off x="333562" y="658998"/>
            <a:ext cx="4180566" cy="857250"/>
          </a:xfrm>
        </p:spPr>
        <p:txBody>
          <a:bodyPr/>
          <a:lstStyle/>
          <a:p>
            <a:r>
              <a:rPr lang="en-US" sz="3200" dirty="0" err="1">
                <a:solidFill>
                  <a:schemeClr val="bg1"/>
                </a:solidFill>
              </a:rPr>
              <a:t>Palvelualusta</a:t>
            </a:r>
            <a:r>
              <a:rPr lang="en-US" sz="3200" dirty="0">
                <a:solidFill>
                  <a:schemeClr val="bg1"/>
                </a:solidFill>
              </a:rPr>
              <a:t> </a:t>
            </a:r>
            <a:r>
              <a:rPr lang="en-US" sz="3200" dirty="0" err="1">
                <a:solidFill>
                  <a:schemeClr val="bg1"/>
                </a:solidFill>
              </a:rPr>
              <a:t>asuntojen</a:t>
            </a:r>
            <a:r>
              <a:rPr lang="en-US" sz="3200" dirty="0">
                <a:solidFill>
                  <a:schemeClr val="bg1"/>
                </a:solidFill>
              </a:rPr>
              <a:t> </a:t>
            </a:r>
            <a:r>
              <a:rPr lang="en-US" sz="3200" dirty="0" err="1">
                <a:solidFill>
                  <a:schemeClr val="bg1"/>
                </a:solidFill>
              </a:rPr>
              <a:t>omatoimiseen</a:t>
            </a:r>
            <a:r>
              <a:rPr lang="en-US" sz="3200" dirty="0">
                <a:solidFill>
                  <a:schemeClr val="bg1"/>
                </a:solidFill>
              </a:rPr>
              <a:t> </a:t>
            </a:r>
            <a:r>
              <a:rPr lang="en-US" sz="3200" dirty="0" err="1">
                <a:solidFill>
                  <a:schemeClr val="bg1"/>
                </a:solidFill>
              </a:rPr>
              <a:t>myyntiin</a:t>
            </a:r>
            <a:endParaRPr lang="en-US" sz="3200" dirty="0">
              <a:solidFill>
                <a:schemeClr val="bg1"/>
              </a:solidFill>
            </a:endParaRPr>
          </a:p>
        </p:txBody>
      </p:sp>
      <p:sp>
        <p:nvSpPr>
          <p:cNvPr id="15" name="TextBox 14"/>
          <p:cNvSpPr txBox="1"/>
          <p:nvPr/>
        </p:nvSpPr>
        <p:spPr>
          <a:xfrm>
            <a:off x="244661" y="1879313"/>
            <a:ext cx="2246128" cy="400110"/>
          </a:xfrm>
          <a:prstGeom prst="rect">
            <a:avLst/>
          </a:prstGeom>
          <a:noFill/>
        </p:spPr>
        <p:txBody>
          <a:bodyPr wrap="none" rtlCol="0">
            <a:spAutoFit/>
          </a:bodyPr>
          <a:lstStyle/>
          <a:p>
            <a:r>
              <a:rPr lang="en-US" sz="2000" i="1" dirty="0">
                <a:solidFill>
                  <a:schemeClr val="bg1"/>
                </a:solidFill>
                <a:latin typeface="Georgia" charset="0"/>
                <a:ea typeface="Georgia" charset="0"/>
                <a:cs typeface="Georgia" charset="0"/>
              </a:rPr>
              <a:t>KIRA-</a:t>
            </a:r>
            <a:r>
              <a:rPr lang="en-US" sz="2000" i="1" dirty="0" err="1">
                <a:solidFill>
                  <a:schemeClr val="bg1"/>
                </a:solidFill>
                <a:latin typeface="Georgia" charset="0"/>
                <a:ea typeface="Georgia" charset="0"/>
                <a:cs typeface="Georgia" charset="0"/>
              </a:rPr>
              <a:t>digi</a:t>
            </a:r>
            <a:r>
              <a:rPr lang="en-US" sz="2000" i="1" dirty="0">
                <a:solidFill>
                  <a:schemeClr val="bg1"/>
                </a:solidFill>
                <a:latin typeface="Georgia" charset="0"/>
                <a:ea typeface="Georgia" charset="0"/>
                <a:cs typeface="Georgia" charset="0"/>
              </a:rPr>
              <a:t> </a:t>
            </a:r>
            <a:r>
              <a:rPr lang="en-US" sz="2000" i="1" dirty="0" err="1">
                <a:solidFill>
                  <a:schemeClr val="bg1"/>
                </a:solidFill>
                <a:latin typeface="Georgia" charset="0"/>
                <a:ea typeface="Georgia" charset="0"/>
                <a:cs typeface="Georgia" charset="0"/>
              </a:rPr>
              <a:t>kokeilu</a:t>
            </a:r>
            <a:endParaRPr lang="en-US" sz="2000" i="1" dirty="0">
              <a:solidFill>
                <a:schemeClr val="bg1"/>
              </a:solidFill>
              <a:latin typeface="Georgia" charset="0"/>
              <a:ea typeface="Georgia" charset="0"/>
              <a:cs typeface="Georgia" charset="0"/>
            </a:endParaRPr>
          </a:p>
        </p:txBody>
      </p:sp>
      <p:sp>
        <p:nvSpPr>
          <p:cNvPr id="11" name="Title 1">
            <a:extLst>
              <a:ext uri="{FF2B5EF4-FFF2-40B4-BE49-F238E27FC236}">
                <a16:creationId xmlns:a16="http://schemas.microsoft.com/office/drawing/2014/main" id="{E36144D2-D7AE-0E41-826C-74C7B3B16F2B}"/>
              </a:ext>
            </a:extLst>
          </p:cNvPr>
          <p:cNvSpPr txBox="1">
            <a:spLocks/>
          </p:cNvSpPr>
          <p:nvPr/>
        </p:nvSpPr>
        <p:spPr>
          <a:xfrm>
            <a:off x="447325" y="3618997"/>
            <a:ext cx="2592089" cy="857250"/>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3300" b="1" kern="1200">
                <a:solidFill>
                  <a:srgbClr val="016C8D"/>
                </a:solidFill>
                <a:latin typeface="+mj-lt"/>
                <a:ea typeface="+mj-ea"/>
                <a:cs typeface="Corbel"/>
              </a:defRPr>
            </a:lvl1pPr>
          </a:lstStyle>
          <a:p>
            <a:r>
              <a:rPr lang="en-US" sz="11500" dirty="0">
                <a:solidFill>
                  <a:schemeClr val="bg1"/>
                </a:solidFill>
              </a:rPr>
              <a:t>30x</a:t>
            </a:r>
          </a:p>
        </p:txBody>
      </p:sp>
    </p:spTree>
    <p:extLst>
      <p:ext uri="{BB962C8B-B14F-4D97-AF65-F5344CB8AC3E}">
        <p14:creationId xmlns:p14="http://schemas.microsoft.com/office/powerpoint/2010/main" val="2709639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9DE367-1CC5-DF42-BC39-D9423F7B6A44}"/>
              </a:ext>
            </a:extLst>
          </p:cNvPr>
          <p:cNvSpPr>
            <a:spLocks noGrp="1"/>
          </p:cNvSpPr>
          <p:nvPr>
            <p:ph type="dt" sz="half" idx="10"/>
          </p:nvPr>
        </p:nvSpPr>
        <p:spPr/>
        <p:txBody>
          <a:bodyPr/>
          <a:lstStyle/>
          <a:p>
            <a:fld id="{50CFF564-DE76-FA45-9857-EA0C28C10AD0}" type="datetime1">
              <a:rPr lang="fi-FI" smtClean="0"/>
              <a:t>9.2.2018</a:t>
            </a:fld>
            <a:endParaRPr lang="en-US"/>
          </a:p>
        </p:txBody>
      </p:sp>
      <p:sp>
        <p:nvSpPr>
          <p:cNvPr id="5" name="Footer Placeholder 4">
            <a:extLst>
              <a:ext uri="{FF2B5EF4-FFF2-40B4-BE49-F238E27FC236}">
                <a16:creationId xmlns:a16="http://schemas.microsoft.com/office/drawing/2014/main" id="{7CD1C3F1-BA1F-F946-A4C2-BC7766A5F951}"/>
              </a:ext>
            </a:extLst>
          </p:cNvPr>
          <p:cNvSpPr>
            <a:spLocks noGrp="1"/>
          </p:cNvSpPr>
          <p:nvPr>
            <p:ph type="ftr" sz="quarter" idx="11"/>
          </p:nvPr>
        </p:nvSpPr>
        <p:spPr/>
        <p:txBody>
          <a:bodyPr/>
          <a:lstStyle/>
          <a:p>
            <a:r>
              <a:rPr lang="en-GB"/>
              <a:t>RAKENNETUN YMPÄRISTÖN JA RAKENTAMISEN DIGITALISAATIO –HANKE </a:t>
            </a:r>
          </a:p>
        </p:txBody>
      </p:sp>
      <p:sp>
        <p:nvSpPr>
          <p:cNvPr id="6" name="Slide Number Placeholder 5">
            <a:extLst>
              <a:ext uri="{FF2B5EF4-FFF2-40B4-BE49-F238E27FC236}">
                <a16:creationId xmlns:a16="http://schemas.microsoft.com/office/drawing/2014/main" id="{0E27019B-292F-5443-9DDD-D283DDF07820}"/>
              </a:ext>
            </a:extLst>
          </p:cNvPr>
          <p:cNvSpPr>
            <a:spLocks noGrp="1"/>
          </p:cNvSpPr>
          <p:nvPr>
            <p:ph type="sldNum" sz="quarter" idx="12"/>
          </p:nvPr>
        </p:nvSpPr>
        <p:spPr/>
        <p:txBody>
          <a:bodyPr/>
          <a:lstStyle/>
          <a:p>
            <a:fld id="{98E892A0-88D7-AC4E-92B4-9E3EDE826A51}" type="slidenum">
              <a:rPr lang="en-US" smtClean="0"/>
              <a:pPr/>
              <a:t>15</a:t>
            </a:fld>
            <a:endParaRPr lang="en-US"/>
          </a:p>
        </p:txBody>
      </p:sp>
      <p:pic>
        <p:nvPicPr>
          <p:cNvPr id="8" name="Picture 7">
            <a:extLst>
              <a:ext uri="{FF2B5EF4-FFF2-40B4-BE49-F238E27FC236}">
                <a16:creationId xmlns:a16="http://schemas.microsoft.com/office/drawing/2014/main" id="{66197772-23E5-264B-ADE6-E27BE2D609EA}"/>
              </a:ext>
            </a:extLst>
          </p:cNvPr>
          <p:cNvPicPr>
            <a:picLocks noChangeAspect="1"/>
          </p:cNvPicPr>
          <p:nvPr/>
        </p:nvPicPr>
        <p:blipFill rotWithShape="1">
          <a:blip r:embed="rId2"/>
          <a:srcRect t="15775" b="7663"/>
          <a:stretch/>
        </p:blipFill>
        <p:spPr>
          <a:xfrm>
            <a:off x="-244702" y="0"/>
            <a:ext cx="10748849" cy="5143500"/>
          </a:xfrm>
          <a:prstGeom prst="rect">
            <a:avLst/>
          </a:prstGeom>
        </p:spPr>
      </p:pic>
      <p:pic>
        <p:nvPicPr>
          <p:cNvPr id="9" name="Picture 8" descr="kuutiot.png">
            <a:extLst>
              <a:ext uri="{FF2B5EF4-FFF2-40B4-BE49-F238E27FC236}">
                <a16:creationId xmlns:a16="http://schemas.microsoft.com/office/drawing/2014/main" id="{897D2EBC-6C2C-7746-B802-49BD65E4C2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84546" y="2982396"/>
            <a:ext cx="1359453" cy="2161104"/>
          </a:xfrm>
          <a:prstGeom prst="rect">
            <a:avLst/>
          </a:prstGeom>
        </p:spPr>
      </p:pic>
    </p:spTree>
    <p:extLst>
      <p:ext uri="{BB962C8B-B14F-4D97-AF65-F5344CB8AC3E}">
        <p14:creationId xmlns:p14="http://schemas.microsoft.com/office/powerpoint/2010/main" val="2864465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3D8007-42AA-1340-A75A-D45A862A420E}"/>
              </a:ext>
            </a:extLst>
          </p:cNvPr>
          <p:cNvSpPr>
            <a:spLocks noGrp="1"/>
          </p:cNvSpPr>
          <p:nvPr>
            <p:ph type="dt" sz="half" idx="10"/>
          </p:nvPr>
        </p:nvSpPr>
        <p:spPr/>
        <p:txBody>
          <a:bodyPr/>
          <a:lstStyle/>
          <a:p>
            <a:fld id="{50CFF564-DE76-FA45-9857-EA0C28C10AD0}" type="datetime1">
              <a:rPr lang="fi-FI" smtClean="0"/>
              <a:t>9.2.2018</a:t>
            </a:fld>
            <a:endParaRPr lang="en-US"/>
          </a:p>
        </p:txBody>
      </p:sp>
      <p:sp>
        <p:nvSpPr>
          <p:cNvPr id="5" name="Footer Placeholder 4">
            <a:extLst>
              <a:ext uri="{FF2B5EF4-FFF2-40B4-BE49-F238E27FC236}">
                <a16:creationId xmlns:a16="http://schemas.microsoft.com/office/drawing/2014/main" id="{D5B405C5-F95E-474A-9F24-0B4E7F4BC371}"/>
              </a:ext>
            </a:extLst>
          </p:cNvPr>
          <p:cNvSpPr>
            <a:spLocks noGrp="1"/>
          </p:cNvSpPr>
          <p:nvPr>
            <p:ph type="ftr" sz="quarter" idx="11"/>
          </p:nvPr>
        </p:nvSpPr>
        <p:spPr/>
        <p:txBody>
          <a:bodyPr/>
          <a:lstStyle/>
          <a:p>
            <a:r>
              <a:rPr lang="en-GB"/>
              <a:t>RAKENNETUN YMPÄRISTÖN JA RAKENTAMISEN DIGITALISAATIO –HANKE </a:t>
            </a:r>
          </a:p>
        </p:txBody>
      </p:sp>
      <p:sp>
        <p:nvSpPr>
          <p:cNvPr id="6" name="Slide Number Placeholder 5">
            <a:extLst>
              <a:ext uri="{FF2B5EF4-FFF2-40B4-BE49-F238E27FC236}">
                <a16:creationId xmlns:a16="http://schemas.microsoft.com/office/drawing/2014/main" id="{E6D263CD-3108-9D42-8D9E-33AB47507A1E}"/>
              </a:ext>
            </a:extLst>
          </p:cNvPr>
          <p:cNvSpPr>
            <a:spLocks noGrp="1"/>
          </p:cNvSpPr>
          <p:nvPr>
            <p:ph type="sldNum" sz="quarter" idx="12"/>
          </p:nvPr>
        </p:nvSpPr>
        <p:spPr/>
        <p:txBody>
          <a:bodyPr/>
          <a:lstStyle/>
          <a:p>
            <a:fld id="{98E892A0-88D7-AC4E-92B4-9E3EDE826A51}" type="slidenum">
              <a:rPr lang="en-US" smtClean="0"/>
              <a:pPr/>
              <a:t>16</a:t>
            </a:fld>
            <a:endParaRPr lang="en-US"/>
          </a:p>
        </p:txBody>
      </p:sp>
      <p:pic>
        <p:nvPicPr>
          <p:cNvPr id="8" name="Picture 7">
            <a:extLst>
              <a:ext uri="{FF2B5EF4-FFF2-40B4-BE49-F238E27FC236}">
                <a16:creationId xmlns:a16="http://schemas.microsoft.com/office/drawing/2014/main" id="{302925BF-72A2-EE4E-8F6A-EF927EB24DEB}"/>
              </a:ext>
            </a:extLst>
          </p:cNvPr>
          <p:cNvPicPr>
            <a:picLocks noChangeAspect="1"/>
          </p:cNvPicPr>
          <p:nvPr/>
        </p:nvPicPr>
        <p:blipFill rotWithShape="1">
          <a:blip r:embed="rId2"/>
          <a:srcRect t="10767" b="7663"/>
          <a:stretch/>
        </p:blipFill>
        <p:spPr>
          <a:xfrm>
            <a:off x="-463645" y="0"/>
            <a:ext cx="10088953" cy="5143500"/>
          </a:xfrm>
          <a:prstGeom prst="rect">
            <a:avLst/>
          </a:prstGeom>
        </p:spPr>
      </p:pic>
      <p:pic>
        <p:nvPicPr>
          <p:cNvPr id="9" name="Picture 8" descr="kuutiot.png">
            <a:extLst>
              <a:ext uri="{FF2B5EF4-FFF2-40B4-BE49-F238E27FC236}">
                <a16:creationId xmlns:a16="http://schemas.microsoft.com/office/drawing/2014/main" id="{EA08321C-BE0F-8644-A53E-8D7E86BCCBD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84546" y="2982396"/>
            <a:ext cx="1359453" cy="2161104"/>
          </a:xfrm>
          <a:prstGeom prst="rect">
            <a:avLst/>
          </a:prstGeom>
        </p:spPr>
      </p:pic>
    </p:spTree>
    <p:extLst>
      <p:ext uri="{BB962C8B-B14F-4D97-AF65-F5344CB8AC3E}">
        <p14:creationId xmlns:p14="http://schemas.microsoft.com/office/powerpoint/2010/main" val="1963475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0CFF564-DE76-FA45-9857-EA0C28C10AD0}" type="datetime1">
              <a:rPr lang="fi-FI" smtClean="0"/>
              <a:t>9.2.2018</a:t>
            </a:fld>
            <a:endParaRPr lang="en-US"/>
          </a:p>
        </p:txBody>
      </p:sp>
      <p:sp>
        <p:nvSpPr>
          <p:cNvPr id="5" name="Footer Placeholder 4"/>
          <p:cNvSpPr>
            <a:spLocks noGrp="1"/>
          </p:cNvSpPr>
          <p:nvPr>
            <p:ph type="ftr" sz="quarter" idx="11"/>
          </p:nvPr>
        </p:nvSpPr>
        <p:spPr/>
        <p:txBody>
          <a:bodyPr/>
          <a:lstStyle/>
          <a:p>
            <a:r>
              <a:rPr lang="en-GB"/>
              <a:t>RAKENNETUN YMPÄRISTÖN JA RAKENTAMISEN DIGITALISAATIO –HANKE </a:t>
            </a:r>
          </a:p>
        </p:txBody>
      </p:sp>
      <p:sp>
        <p:nvSpPr>
          <p:cNvPr id="6" name="Slide Number Placeholder 5"/>
          <p:cNvSpPr>
            <a:spLocks noGrp="1"/>
          </p:cNvSpPr>
          <p:nvPr>
            <p:ph type="sldNum" sz="quarter" idx="12"/>
          </p:nvPr>
        </p:nvSpPr>
        <p:spPr/>
        <p:txBody>
          <a:bodyPr/>
          <a:lstStyle/>
          <a:p>
            <a:fld id="{98E892A0-88D7-AC4E-92B4-9E3EDE826A51}" type="slidenum">
              <a:rPr lang="en-US" smtClean="0"/>
              <a:pPr/>
              <a:t>17</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00"/>
            <a:ext cx="9144000" cy="5470340"/>
          </a:xfrm>
          <a:prstGeom prst="rect">
            <a:avLst/>
          </a:prstGeom>
        </p:spPr>
      </p:pic>
      <p:sp>
        <p:nvSpPr>
          <p:cNvPr id="8" name="Title 1"/>
          <p:cNvSpPr>
            <a:spLocks noGrp="1"/>
          </p:cNvSpPr>
          <p:nvPr>
            <p:ph type="title"/>
          </p:nvPr>
        </p:nvSpPr>
        <p:spPr>
          <a:xfrm>
            <a:off x="295461" y="853679"/>
            <a:ext cx="7680139" cy="857250"/>
          </a:xfrm>
        </p:spPr>
        <p:txBody>
          <a:bodyPr/>
          <a:lstStyle/>
          <a:p>
            <a:r>
              <a:rPr lang="en-US" sz="3000" dirty="0" err="1">
                <a:solidFill>
                  <a:schemeClr val="bg1"/>
                </a:solidFill>
              </a:rPr>
              <a:t>Kiinteistön</a:t>
            </a:r>
            <a:r>
              <a:rPr lang="en-US" sz="3000" dirty="0">
                <a:solidFill>
                  <a:schemeClr val="bg1"/>
                </a:solidFill>
              </a:rPr>
              <a:t> </a:t>
            </a:r>
            <a:r>
              <a:rPr lang="en-US" sz="3000" dirty="0" err="1">
                <a:solidFill>
                  <a:schemeClr val="bg1"/>
                </a:solidFill>
              </a:rPr>
              <a:t>rakennusosien</a:t>
            </a:r>
            <a:r>
              <a:rPr lang="en-US" sz="3000" dirty="0">
                <a:solidFill>
                  <a:schemeClr val="bg1"/>
                </a:solidFill>
              </a:rPr>
              <a:t> ja </a:t>
            </a:r>
            <a:r>
              <a:rPr lang="en-US" sz="3000" dirty="0" err="1">
                <a:solidFill>
                  <a:schemeClr val="bg1"/>
                </a:solidFill>
              </a:rPr>
              <a:t>talotekniikan</a:t>
            </a:r>
            <a:r>
              <a:rPr lang="en-US" sz="3000" dirty="0">
                <a:solidFill>
                  <a:schemeClr val="bg1"/>
                </a:solidFill>
              </a:rPr>
              <a:t> </a:t>
            </a:r>
            <a:r>
              <a:rPr lang="en-US" sz="3000" dirty="0" err="1">
                <a:solidFill>
                  <a:schemeClr val="bg1"/>
                </a:solidFill>
              </a:rPr>
              <a:t>elinkaaren</a:t>
            </a:r>
            <a:r>
              <a:rPr lang="en-US" sz="3000" dirty="0">
                <a:solidFill>
                  <a:schemeClr val="bg1"/>
                </a:solidFill>
              </a:rPr>
              <a:t> </a:t>
            </a:r>
            <a:r>
              <a:rPr lang="en-US" sz="3000" dirty="0" err="1">
                <a:solidFill>
                  <a:schemeClr val="bg1"/>
                </a:solidFill>
              </a:rPr>
              <a:t>digitalisoiminen</a:t>
            </a:r>
            <a:endParaRPr lang="en-US" sz="3000" dirty="0">
              <a:solidFill>
                <a:schemeClr val="bg1"/>
              </a:solidFill>
            </a:endParaRPr>
          </a:p>
        </p:txBody>
      </p:sp>
      <p:sp>
        <p:nvSpPr>
          <p:cNvPr id="9" name="TextBox 8"/>
          <p:cNvSpPr txBox="1"/>
          <p:nvPr/>
        </p:nvSpPr>
        <p:spPr>
          <a:xfrm>
            <a:off x="206561" y="1592998"/>
            <a:ext cx="2246128" cy="400110"/>
          </a:xfrm>
          <a:prstGeom prst="rect">
            <a:avLst/>
          </a:prstGeom>
          <a:noFill/>
        </p:spPr>
        <p:txBody>
          <a:bodyPr wrap="none" rtlCol="0">
            <a:spAutoFit/>
          </a:bodyPr>
          <a:lstStyle/>
          <a:p>
            <a:r>
              <a:rPr lang="en-US" sz="2000" i="1" dirty="0">
                <a:solidFill>
                  <a:schemeClr val="bg1"/>
                </a:solidFill>
                <a:latin typeface="Georgia" charset="0"/>
                <a:ea typeface="Georgia" charset="0"/>
                <a:cs typeface="Georgia" charset="0"/>
              </a:rPr>
              <a:t>KIRA-</a:t>
            </a:r>
            <a:r>
              <a:rPr lang="en-US" sz="2000" i="1" dirty="0" err="1">
                <a:solidFill>
                  <a:schemeClr val="bg1"/>
                </a:solidFill>
                <a:latin typeface="Georgia" charset="0"/>
                <a:ea typeface="Georgia" charset="0"/>
                <a:cs typeface="Georgia" charset="0"/>
              </a:rPr>
              <a:t>digi</a:t>
            </a:r>
            <a:r>
              <a:rPr lang="en-US" sz="2000" i="1" dirty="0">
                <a:solidFill>
                  <a:schemeClr val="bg1"/>
                </a:solidFill>
                <a:latin typeface="Georgia" charset="0"/>
                <a:ea typeface="Georgia" charset="0"/>
                <a:cs typeface="Georgia" charset="0"/>
              </a:rPr>
              <a:t> </a:t>
            </a:r>
            <a:r>
              <a:rPr lang="en-US" sz="2000" i="1" dirty="0" err="1">
                <a:solidFill>
                  <a:schemeClr val="bg1"/>
                </a:solidFill>
                <a:latin typeface="Georgia" charset="0"/>
                <a:ea typeface="Georgia" charset="0"/>
                <a:cs typeface="Georgia" charset="0"/>
              </a:rPr>
              <a:t>kokeilu</a:t>
            </a:r>
            <a:endParaRPr lang="en-US" sz="2000" i="1" dirty="0">
              <a:solidFill>
                <a:schemeClr val="bg1"/>
              </a:solidFill>
              <a:latin typeface="Georgia" charset="0"/>
              <a:ea typeface="Georgia" charset="0"/>
              <a:cs typeface="Georgia" charset="0"/>
            </a:endParaRPr>
          </a:p>
        </p:txBody>
      </p:sp>
      <p:pic>
        <p:nvPicPr>
          <p:cNvPr id="10" name="Kuva 2" descr="Jkl-Tilapalvelu-logo-cmyk_iso"/>
          <p:cNvPicPr/>
          <p:nvPr/>
        </p:nvPicPr>
        <p:blipFill>
          <a:blip r:embed="rId4">
            <a:extLst>
              <a:ext uri="{28A0092B-C50C-407E-A947-70E740481C1C}">
                <a14:useLocalDpi xmlns:a14="http://schemas.microsoft.com/office/drawing/2010/main" val="0"/>
              </a:ext>
            </a:extLst>
          </a:blip>
          <a:srcRect/>
          <a:stretch>
            <a:fillRect/>
          </a:stretch>
        </p:blipFill>
        <p:spPr bwMode="auto">
          <a:xfrm>
            <a:off x="244661" y="149032"/>
            <a:ext cx="2286000" cy="514985"/>
          </a:xfrm>
          <a:prstGeom prst="rect">
            <a:avLst/>
          </a:prstGeom>
          <a:noFill/>
          <a:ln>
            <a:noFill/>
          </a:ln>
        </p:spPr>
      </p:pic>
      <p:pic>
        <p:nvPicPr>
          <p:cNvPr id="11" name="Picture 10" descr="kuutiot.png">
            <a:extLst>
              <a:ext uri="{FF2B5EF4-FFF2-40B4-BE49-F238E27FC236}">
                <a16:creationId xmlns:a16="http://schemas.microsoft.com/office/drawing/2014/main" id="{9824D716-5DA7-AC47-AC5A-690F935703C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784546" y="2982396"/>
            <a:ext cx="1359453" cy="2161104"/>
          </a:xfrm>
          <a:prstGeom prst="rect">
            <a:avLst/>
          </a:prstGeom>
        </p:spPr>
      </p:pic>
    </p:spTree>
    <p:extLst>
      <p:ext uri="{BB962C8B-B14F-4D97-AF65-F5344CB8AC3E}">
        <p14:creationId xmlns:p14="http://schemas.microsoft.com/office/powerpoint/2010/main" val="3877581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ED8619-CD55-2645-9C5C-E5867A8659B1}"/>
              </a:ext>
            </a:extLst>
          </p:cNvPr>
          <p:cNvSpPr>
            <a:spLocks noGrp="1"/>
          </p:cNvSpPr>
          <p:nvPr>
            <p:ph type="body" sz="quarter" idx="10"/>
          </p:nvPr>
        </p:nvSpPr>
        <p:spPr/>
        <p:txBody>
          <a:bodyPr/>
          <a:lstStyle/>
          <a:p>
            <a:r>
              <a:rPr lang="fi-FI" sz="4000" dirty="0"/>
              <a:t>Millainen olisi</a:t>
            </a:r>
            <a:br>
              <a:rPr lang="fi-FI" sz="4000" dirty="0"/>
            </a:br>
            <a:r>
              <a:rPr lang="fi-FI" sz="4000" dirty="0"/>
              <a:t>lehtijuttu sinun</a:t>
            </a:r>
            <a:br>
              <a:rPr lang="fi-FI" sz="4000" dirty="0"/>
            </a:br>
            <a:r>
              <a:rPr lang="fi-FI" sz="4000" dirty="0"/>
              <a:t>kokeilustasi?</a:t>
            </a:r>
          </a:p>
        </p:txBody>
      </p:sp>
    </p:spTree>
    <p:extLst>
      <p:ext uri="{BB962C8B-B14F-4D97-AF65-F5344CB8AC3E}">
        <p14:creationId xmlns:p14="http://schemas.microsoft.com/office/powerpoint/2010/main" val="3891175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z="3200" i="1" dirty="0" err="1"/>
              <a:t>Osallistu</a:t>
            </a:r>
            <a:r>
              <a:rPr lang="en-US" sz="3200" i="1" dirty="0"/>
              <a:t> </a:t>
            </a:r>
            <a:r>
              <a:rPr lang="en-US" sz="3200" i="1" dirty="0" err="1"/>
              <a:t>yhteisöön</a:t>
            </a:r>
            <a:r>
              <a:rPr lang="en-US" sz="3200" i="1" dirty="0"/>
              <a:t>!</a:t>
            </a:r>
          </a:p>
        </p:txBody>
      </p:sp>
      <p:pic>
        <p:nvPicPr>
          <p:cNvPr id="7" name="Picture 6"/>
          <p:cNvPicPr>
            <a:picLocks noChangeAspect="1"/>
          </p:cNvPicPr>
          <p:nvPr/>
        </p:nvPicPr>
        <p:blipFill>
          <a:blip r:embed="rId2">
            <a:duotone>
              <a:prstClr val="black"/>
              <a:schemeClr val="accent4">
                <a:tint val="45000"/>
                <a:satMod val="400000"/>
              </a:schemeClr>
            </a:duotone>
          </a:blip>
          <a:stretch>
            <a:fillRect/>
          </a:stretch>
        </p:blipFill>
        <p:spPr>
          <a:xfrm>
            <a:off x="1170340" y="3300494"/>
            <a:ext cx="515232" cy="515232"/>
          </a:xfrm>
          <a:prstGeom prst="rect">
            <a:avLst/>
          </a:prstGeom>
          <a:noFill/>
        </p:spPr>
      </p:pic>
      <p:pic>
        <p:nvPicPr>
          <p:cNvPr id="8" name="Picture 7"/>
          <p:cNvPicPr>
            <a:picLocks noChangeAspect="1"/>
          </p:cNvPicPr>
          <p:nvPr/>
        </p:nvPicPr>
        <p:blipFill>
          <a:blip r:embed="rId3">
            <a:duotone>
              <a:prstClr val="black"/>
              <a:schemeClr val="accent4">
                <a:tint val="45000"/>
                <a:satMod val="400000"/>
              </a:schemeClr>
            </a:duotone>
          </a:blip>
          <a:stretch>
            <a:fillRect/>
          </a:stretch>
        </p:blipFill>
        <p:spPr>
          <a:xfrm>
            <a:off x="1165781" y="2579734"/>
            <a:ext cx="519791" cy="519791"/>
          </a:xfrm>
          <a:prstGeom prst="rect">
            <a:avLst/>
          </a:prstGeom>
          <a:noFill/>
        </p:spPr>
      </p:pic>
      <p:sp>
        <p:nvSpPr>
          <p:cNvPr id="9" name="Suorakulmio 2"/>
          <p:cNvSpPr/>
          <p:nvPr/>
        </p:nvSpPr>
        <p:spPr>
          <a:xfrm>
            <a:off x="1810643" y="3373444"/>
            <a:ext cx="1595052" cy="369332"/>
          </a:xfrm>
          <a:prstGeom prst="rect">
            <a:avLst/>
          </a:prstGeom>
        </p:spPr>
        <p:txBody>
          <a:bodyPr wrap="none">
            <a:spAutoFit/>
          </a:bodyPr>
          <a:lstStyle/>
          <a:p>
            <a:pPr defTabSz="914024">
              <a:spcBef>
                <a:spcPts val="0"/>
              </a:spcBef>
            </a:pPr>
            <a:r>
              <a:rPr lang="fi-FI" i="1" dirty="0" err="1">
                <a:ea typeface="Calibri" charset="0"/>
                <a:cs typeface="Calibri" charset="0"/>
              </a:rPr>
              <a:t>www.kiradigi.fi</a:t>
            </a:r>
            <a:endParaRPr lang="fi-FI" i="1" dirty="0">
              <a:ea typeface="Calibri" charset="0"/>
              <a:cs typeface="Calibri" charset="0"/>
            </a:endParaRPr>
          </a:p>
        </p:txBody>
      </p:sp>
      <p:sp>
        <p:nvSpPr>
          <p:cNvPr id="10" name="Suorakulmio 2"/>
          <p:cNvSpPr/>
          <p:nvPr/>
        </p:nvSpPr>
        <p:spPr>
          <a:xfrm>
            <a:off x="1810643" y="2654963"/>
            <a:ext cx="2358338" cy="369332"/>
          </a:xfrm>
          <a:prstGeom prst="rect">
            <a:avLst/>
          </a:prstGeom>
        </p:spPr>
        <p:txBody>
          <a:bodyPr wrap="none">
            <a:spAutoFit/>
          </a:bodyPr>
          <a:lstStyle/>
          <a:p>
            <a:pPr defTabSz="914024">
              <a:spcBef>
                <a:spcPts val="0"/>
              </a:spcBef>
            </a:pPr>
            <a:r>
              <a:rPr lang="fi-FI" i="1" dirty="0">
                <a:ea typeface="Calibri" charset="0"/>
                <a:cs typeface="Calibri" charset="0"/>
              </a:rPr>
              <a:t>@</a:t>
            </a:r>
            <a:r>
              <a:rPr lang="fi-FI" i="1" dirty="0" err="1">
                <a:ea typeface="Calibri" charset="0"/>
                <a:cs typeface="Calibri" charset="0"/>
              </a:rPr>
              <a:t>KIRAdigi</a:t>
            </a:r>
            <a:r>
              <a:rPr lang="fi-FI" i="1" dirty="0">
                <a:ea typeface="Calibri" charset="0"/>
                <a:cs typeface="Calibri" charset="0"/>
              </a:rPr>
              <a:t>      #</a:t>
            </a:r>
            <a:r>
              <a:rPr lang="fi-FI" i="1" dirty="0" err="1">
                <a:ea typeface="Calibri" charset="0"/>
                <a:cs typeface="Calibri" charset="0"/>
              </a:rPr>
              <a:t>kiradigi</a:t>
            </a:r>
            <a:endParaRPr lang="fi-FI" i="1" dirty="0">
              <a:ea typeface="Calibri" charset="0"/>
              <a:cs typeface="Calibri" charset="0"/>
            </a:endParaRPr>
          </a:p>
        </p:txBody>
      </p:sp>
    </p:spTree>
    <p:extLst>
      <p:ext uri="{BB962C8B-B14F-4D97-AF65-F5344CB8AC3E}">
        <p14:creationId xmlns:p14="http://schemas.microsoft.com/office/powerpoint/2010/main" val="2935421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Kuvan paikkamerkki 7"/>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5" b="15"/>
          <a:stretch>
            <a:fillRect/>
          </a:stretch>
        </p:blipFill>
        <p:spPr/>
      </p:pic>
      <p:pic>
        <p:nvPicPr>
          <p:cNvPr id="3" name="Kuva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Tekstin paikkamerkki 3"/>
          <p:cNvSpPr>
            <a:spLocks noGrp="1"/>
          </p:cNvSpPr>
          <p:nvPr>
            <p:ph type="body" sz="quarter" idx="10"/>
          </p:nvPr>
        </p:nvSpPr>
        <p:spPr>
          <a:xfrm>
            <a:off x="528762" y="1613494"/>
            <a:ext cx="7959255" cy="1288106"/>
          </a:xfrm>
        </p:spPr>
        <p:txBody>
          <a:bodyPr/>
          <a:lstStyle/>
          <a:p>
            <a:r>
              <a:rPr lang="fi-FI" dirty="0"/>
              <a:t>Avoin ja </a:t>
            </a:r>
            <a:r>
              <a:rPr lang="fi-FI" dirty="0" err="1"/>
              <a:t>yhteentoimiva</a:t>
            </a:r>
            <a:r>
              <a:rPr lang="fi-FI" dirty="0"/>
              <a:t> rakennetun ympäristön tiedonhallinnan </a:t>
            </a:r>
          </a:p>
          <a:p>
            <a:r>
              <a:rPr lang="fi-FI" dirty="0"/>
              <a:t>ekosysteemi</a:t>
            </a:r>
          </a:p>
          <a:p>
            <a:endParaRPr lang="fi-FI" dirty="0"/>
          </a:p>
        </p:txBody>
      </p:sp>
      <p:sp>
        <p:nvSpPr>
          <p:cNvPr id="5" name="Tekstin paikkamerkki 4"/>
          <p:cNvSpPr>
            <a:spLocks noGrp="1"/>
          </p:cNvSpPr>
          <p:nvPr>
            <p:ph type="body" sz="quarter" idx="11"/>
          </p:nvPr>
        </p:nvSpPr>
        <p:spPr>
          <a:xfrm>
            <a:off x="528762" y="1282363"/>
            <a:ext cx="7959255" cy="259397"/>
          </a:xfrm>
        </p:spPr>
        <p:txBody>
          <a:bodyPr/>
          <a:lstStyle/>
          <a:p>
            <a:r>
              <a:rPr lang="fi-FI" dirty="0"/>
              <a:t>visio</a:t>
            </a:r>
          </a:p>
          <a:p>
            <a:endParaRPr lang="fi-FI" dirty="0"/>
          </a:p>
        </p:txBody>
      </p:sp>
    </p:spTree>
    <p:extLst>
      <p:ext uri="{BB962C8B-B14F-4D97-AF65-F5344CB8AC3E}">
        <p14:creationId xmlns:p14="http://schemas.microsoft.com/office/powerpoint/2010/main" val="30136168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n paikkamerkki 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 b="15"/>
          <a:stretch>
            <a:fillRect/>
          </a:stretch>
        </p:blipFill>
        <p:spPr/>
      </p:pic>
      <p:sp>
        <p:nvSpPr>
          <p:cNvPr id="4" name="Tekstin paikkamerkki 3">
            <a:extLst>
              <a:ext uri="{FF2B5EF4-FFF2-40B4-BE49-F238E27FC236}">
                <a16:creationId xmlns:a16="http://schemas.microsoft.com/office/drawing/2014/main" id="{40CAB6BE-EB16-BF4D-AABC-1E03ABBC1BE8}"/>
              </a:ext>
            </a:extLst>
          </p:cNvPr>
          <p:cNvSpPr>
            <a:spLocks noGrp="1"/>
          </p:cNvSpPr>
          <p:nvPr>
            <p:ph type="body" sz="quarter" idx="10"/>
          </p:nvPr>
        </p:nvSpPr>
        <p:spPr>
          <a:xfrm>
            <a:off x="528762" y="742294"/>
            <a:ext cx="7959255" cy="3627342"/>
          </a:xfrm>
        </p:spPr>
        <p:txBody>
          <a:bodyPr/>
          <a:lstStyle/>
          <a:p>
            <a:endParaRPr lang="fi-FI"/>
          </a:p>
        </p:txBody>
      </p:sp>
      <p:sp>
        <p:nvSpPr>
          <p:cNvPr id="5" name="Tekstin paikkamerkki 4">
            <a:extLst>
              <a:ext uri="{FF2B5EF4-FFF2-40B4-BE49-F238E27FC236}">
                <a16:creationId xmlns:a16="http://schemas.microsoft.com/office/drawing/2014/main" id="{5A27E703-D170-3B49-B80A-92C38F05D385}"/>
              </a:ext>
            </a:extLst>
          </p:cNvPr>
          <p:cNvSpPr>
            <a:spLocks noGrp="1"/>
          </p:cNvSpPr>
          <p:nvPr>
            <p:ph type="body" sz="quarter" idx="11"/>
          </p:nvPr>
        </p:nvSpPr>
        <p:spPr>
          <a:xfrm>
            <a:off x="528762" y="411163"/>
            <a:ext cx="7959255" cy="259397"/>
          </a:xfrm>
        </p:spPr>
        <p:txBody>
          <a:bodyPr/>
          <a:lstStyle/>
          <a:p>
            <a:endParaRPr lang="fi-FI"/>
          </a:p>
        </p:txBody>
      </p:sp>
    </p:spTree>
    <p:extLst>
      <p:ext uri="{BB962C8B-B14F-4D97-AF65-F5344CB8AC3E}">
        <p14:creationId xmlns:p14="http://schemas.microsoft.com/office/powerpoint/2010/main" val="2104168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in paikkamerkki 2"/>
          <p:cNvSpPr>
            <a:spLocks noGrp="1"/>
          </p:cNvSpPr>
          <p:nvPr>
            <p:ph type="body" sz="quarter" idx="10"/>
          </p:nvPr>
        </p:nvSpPr>
        <p:spPr/>
        <p:txBody>
          <a:bodyPr/>
          <a:lstStyle/>
          <a:p>
            <a:r>
              <a:rPr lang="fi-FI" dirty="0" err="1"/>
              <a:t>Everate</a:t>
            </a:r>
            <a:r>
              <a:rPr lang="fi-FI" dirty="0"/>
              <a:t> </a:t>
            </a:r>
            <a:r>
              <a:rPr lang="fi-FI" dirty="0" err="1"/>
              <a:t>sa</a:t>
            </a:r>
            <a:r>
              <a:rPr lang="fi-FI" dirty="0"/>
              <a:t> </a:t>
            </a:r>
            <a:r>
              <a:rPr lang="fi-FI" dirty="0" err="1"/>
              <a:t>cus</a:t>
            </a:r>
            <a:r>
              <a:rPr lang="fi-FI" dirty="0"/>
              <a:t> </a:t>
            </a:r>
            <a:r>
              <a:rPr lang="fi-FI" dirty="0" err="1"/>
              <a:t>num</a:t>
            </a:r>
            <a:r>
              <a:rPr lang="fi-FI" dirty="0"/>
              <a:t> </a:t>
            </a:r>
          </a:p>
          <a:p>
            <a:r>
              <a:rPr lang="fi-FI" dirty="0"/>
              <a:t>net </a:t>
            </a:r>
            <a:r>
              <a:rPr lang="fi-FI" dirty="0" err="1"/>
              <a:t>magnatem</a:t>
            </a:r>
            <a:r>
              <a:rPr lang="fi-FI" dirty="0"/>
              <a:t> </a:t>
            </a:r>
            <a:r>
              <a:rPr lang="fi-FI" dirty="0" err="1"/>
              <a:t>quam</a:t>
            </a:r>
            <a:r>
              <a:rPr lang="fi-FI" dirty="0"/>
              <a:t> </a:t>
            </a:r>
          </a:p>
          <a:p>
            <a:r>
              <a:rPr lang="fi-FI" dirty="0" err="1"/>
              <a:t>autenimpore</a:t>
            </a:r>
            <a:r>
              <a:rPr lang="fi-FI" dirty="0"/>
              <a:t> </a:t>
            </a:r>
            <a:r>
              <a:rPr lang="fi-FI" dirty="0" err="1"/>
              <a:t>qui</a:t>
            </a:r>
            <a:r>
              <a:rPr lang="fi-FI" dirty="0"/>
              <a:t> </a:t>
            </a:r>
            <a:r>
              <a:rPr lang="fi-FI" dirty="0" err="1"/>
              <a:t>con</a:t>
            </a:r>
            <a:r>
              <a:rPr lang="fi-FI" dirty="0"/>
              <a:t> et </a:t>
            </a:r>
            <a:r>
              <a:rPr lang="fi-FI" dirty="0" err="1"/>
              <a:t>eatur</a:t>
            </a:r>
            <a:r>
              <a:rPr lang="fi-FI" dirty="0"/>
              <a:t>, </a:t>
            </a:r>
          </a:p>
          <a:p>
            <a:r>
              <a:rPr lang="fi-FI" dirty="0" err="1"/>
              <a:t>incidunto</a:t>
            </a:r>
            <a:r>
              <a:rPr lang="fi-FI" dirty="0"/>
              <a:t> </a:t>
            </a:r>
            <a:r>
              <a:rPr lang="fi-FI" dirty="0" err="1"/>
              <a:t>earibus</a:t>
            </a:r>
            <a:r>
              <a:rPr lang="fi-FI" dirty="0"/>
              <a:t>”</a:t>
            </a:r>
          </a:p>
        </p:txBody>
      </p:sp>
    </p:spTree>
    <p:extLst>
      <p:ext uri="{BB962C8B-B14F-4D97-AF65-F5344CB8AC3E}">
        <p14:creationId xmlns:p14="http://schemas.microsoft.com/office/powerpoint/2010/main" val="2764328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4"/>
          </p:nvPr>
        </p:nvSpPr>
        <p:spPr/>
        <p:txBody>
          <a:bodyPr/>
          <a:lstStyle/>
          <a:p>
            <a:r>
              <a:rPr lang="fi-FI" dirty="0"/>
              <a:t>Saatu aikaan suuri muutos aiempaan tilanteeseen nähden. (Miten tämä todennetaan?)</a:t>
            </a:r>
          </a:p>
        </p:txBody>
      </p:sp>
      <p:sp>
        <p:nvSpPr>
          <p:cNvPr id="4" name="Sisällön paikkamerkki 3"/>
          <p:cNvSpPr>
            <a:spLocks noGrp="1"/>
          </p:cNvSpPr>
          <p:nvPr>
            <p:ph idx="15"/>
          </p:nvPr>
        </p:nvSpPr>
        <p:spPr/>
        <p:txBody>
          <a:bodyPr/>
          <a:lstStyle/>
          <a:p>
            <a:r>
              <a:rPr lang="fi-FI" dirty="0"/>
              <a:t>Mitä </a:t>
            </a:r>
            <a:r>
              <a:rPr lang="fi-FI" dirty="0" err="1"/>
              <a:t>esim</a:t>
            </a:r>
            <a:r>
              <a:rPr lang="fi-FI" dirty="0"/>
              <a:t> tehty käytännössä</a:t>
            </a:r>
          </a:p>
        </p:txBody>
      </p:sp>
      <p:sp>
        <p:nvSpPr>
          <p:cNvPr id="5" name="Sisällön paikkamerkki 4"/>
          <p:cNvSpPr>
            <a:spLocks noGrp="1"/>
          </p:cNvSpPr>
          <p:nvPr>
            <p:ph idx="16"/>
          </p:nvPr>
        </p:nvSpPr>
        <p:spPr/>
        <p:txBody>
          <a:bodyPr/>
          <a:lstStyle/>
          <a:p>
            <a:r>
              <a:rPr lang="fi-FI" dirty="0"/>
              <a:t>Yksityinen ja julkinen liian kaukana toisistaan</a:t>
            </a:r>
          </a:p>
        </p:txBody>
      </p:sp>
    </p:spTree>
    <p:extLst>
      <p:ext uri="{BB962C8B-B14F-4D97-AF65-F5344CB8AC3E}">
        <p14:creationId xmlns:p14="http://schemas.microsoft.com/office/powerpoint/2010/main" val="1835500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 b="15"/>
          <a:stretch>
            <a:fillRect/>
          </a:stretch>
        </p:blipFill>
        <p:spPr/>
      </p:pic>
      <p:sp>
        <p:nvSpPr>
          <p:cNvPr id="4" name="Tekstin paikkamerkki 3"/>
          <p:cNvSpPr>
            <a:spLocks noGrp="1"/>
          </p:cNvSpPr>
          <p:nvPr>
            <p:ph type="body" sz="quarter" idx="10"/>
          </p:nvPr>
        </p:nvSpPr>
        <p:spPr/>
        <p:txBody>
          <a:bodyPr/>
          <a:lstStyle/>
          <a:p>
            <a:endParaRPr lang="fi-FI"/>
          </a:p>
        </p:txBody>
      </p:sp>
      <p:sp>
        <p:nvSpPr>
          <p:cNvPr id="5" name="Tekstin paikkamerkki 4"/>
          <p:cNvSpPr>
            <a:spLocks noGrp="1"/>
          </p:cNvSpPr>
          <p:nvPr>
            <p:ph type="body" sz="quarter" idx="11"/>
          </p:nvPr>
        </p:nvSpPr>
        <p:spPr/>
        <p:txBody>
          <a:bodyPr/>
          <a:lstStyle/>
          <a:p>
            <a:endParaRPr lang="fi-FI"/>
          </a:p>
        </p:txBody>
      </p:sp>
    </p:spTree>
    <p:extLst>
      <p:ext uri="{BB962C8B-B14F-4D97-AF65-F5344CB8AC3E}">
        <p14:creationId xmlns:p14="http://schemas.microsoft.com/office/powerpoint/2010/main" val="10744529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n paikkamerkki 6"/>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5" b="15"/>
          <a:stretch>
            <a:fillRect/>
          </a:stretch>
        </p:blipFill>
        <p:spPr/>
      </p:pic>
      <p:sp>
        <p:nvSpPr>
          <p:cNvPr id="4" name="Tekstin paikkamerkki 3"/>
          <p:cNvSpPr>
            <a:spLocks noGrp="1"/>
          </p:cNvSpPr>
          <p:nvPr>
            <p:ph type="body" sz="quarter" idx="10"/>
          </p:nvPr>
        </p:nvSpPr>
        <p:spPr/>
        <p:txBody>
          <a:bodyPr/>
          <a:lstStyle/>
          <a:p>
            <a:endParaRPr lang="fi-FI"/>
          </a:p>
        </p:txBody>
      </p:sp>
      <p:sp>
        <p:nvSpPr>
          <p:cNvPr id="5" name="Tekstin paikkamerkki 4"/>
          <p:cNvSpPr>
            <a:spLocks noGrp="1"/>
          </p:cNvSpPr>
          <p:nvPr>
            <p:ph type="body" sz="quarter" idx="11"/>
          </p:nvPr>
        </p:nvSpPr>
        <p:spPr/>
        <p:txBody>
          <a:bodyPr/>
          <a:lstStyle/>
          <a:p>
            <a:endParaRPr lang="fi-FI"/>
          </a:p>
        </p:txBody>
      </p:sp>
    </p:spTree>
    <p:extLst>
      <p:ext uri="{BB962C8B-B14F-4D97-AF65-F5344CB8AC3E}">
        <p14:creationId xmlns:p14="http://schemas.microsoft.com/office/powerpoint/2010/main" val="89780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a:t>Miten kerron KIRA-digistä?</a:t>
            </a:r>
          </a:p>
        </p:txBody>
      </p:sp>
      <p:sp>
        <p:nvSpPr>
          <p:cNvPr id="3" name="Sisällön paikkamerkki 2"/>
          <p:cNvSpPr>
            <a:spLocks noGrp="1"/>
          </p:cNvSpPr>
          <p:nvPr>
            <p:ph idx="1"/>
          </p:nvPr>
        </p:nvSpPr>
        <p:spPr>
          <a:xfrm>
            <a:off x="572745" y="916813"/>
            <a:ext cx="7948956" cy="3321049"/>
          </a:xfrm>
        </p:spPr>
        <p:txBody>
          <a:bodyPr/>
          <a:lstStyle/>
          <a:p>
            <a:pPr marL="0" indent="0">
              <a:buNone/>
            </a:pPr>
            <a:r>
              <a:rPr lang="fi-FI" sz="1400" dirty="0"/>
              <a:t>Kiinteistö- ja rakentamisala uudistaa toimintaansa </a:t>
            </a:r>
            <a:r>
              <a:rPr lang="fi-FI" sz="1400" dirty="0" err="1"/>
              <a:t>digitalisaation</a:t>
            </a:r>
            <a:r>
              <a:rPr lang="fi-FI" sz="1400" dirty="0"/>
              <a:t> avulla KIRA-digi-hankkeessa. Visiona on avoin ja yhteen toimiva rakennetun ympäristön tiedonhallinnan ekosysteemi.</a:t>
            </a:r>
          </a:p>
          <a:p>
            <a:pPr marL="0" indent="0">
              <a:buNone/>
            </a:pPr>
            <a:r>
              <a:rPr lang="fi-FI" sz="1400" dirty="0"/>
              <a:t>KIRA-digi avaa rakentamisen ja kaavoituksen julkisen tiedon kaikkien helposti käytettäväksi. Se kehittää sujuvasti yhteen toimivia järjestelmiä ja yhtenäisiä toimintatapoja. Eri toimijat voivat tallentaa, käsitellä ja jakaa tietoa tehokkaasti, kun niillä on esimerkiksi yhteinen sanasto ja yhteensopivat tietojärjestelmät. KIRA-digi lisää tiedon avoimuutta, kun kerran tuotettu ja tallennettu tieto on ajantasaisena viranomaisten, yritysten ja kansalaisten käytössä eri sähköisten palveluiden kautta. Tämä on erityisen tärkeää kiinteistö- ja rakentamisalalla, koska rakennushankkeisiin ja rakennusten ylläpitoon osallistuu niiden elinkaaren aikana lukuisia toimijoita. </a:t>
            </a:r>
          </a:p>
          <a:p>
            <a:pPr marL="0" indent="0">
              <a:buNone/>
            </a:pPr>
            <a:r>
              <a:rPr lang="fi-FI" sz="1400" dirty="0"/>
              <a:t>KIRA-digi tunnistaa </a:t>
            </a:r>
            <a:r>
              <a:rPr lang="fi-FI" sz="1400" dirty="0" err="1"/>
              <a:t>digitalisaatiota</a:t>
            </a:r>
            <a:r>
              <a:rPr lang="fi-FI" sz="1400" dirty="0"/>
              <a:t> hidastavia säädöksiä KIRA-alalla, jotta ketterä digitaalinen ekosysteemi voi syntyä. Hanke rahoittaa kokeiluhankkeita, jotka testaavat uudenlaisia, koko kiinteistö- ja rakennusalan arvoverkkoa hyödyttäviä digitaalisia ratkaisuja ja toimintatapoja.</a:t>
            </a:r>
          </a:p>
          <a:p>
            <a:pPr marL="0" indent="0">
              <a:buNone/>
            </a:pPr>
            <a:r>
              <a:rPr lang="fi-FI" sz="1400" dirty="0"/>
              <a:t>KIRA-digi toteuttaa julkisten palveluiden digitalisoimisen kärkihanketta ja tukee myös Sujuvoitetaan säädöksiä -kärkihaketta. Se kestää vuoden 2018 loppuun. Kiinteistö-ja rakentamisala on ensimmäinen toimiala, jolla alan toimijat ja keskeiset viranomaiset kirittävät yhdessä koko toimialan </a:t>
            </a:r>
            <a:r>
              <a:rPr lang="fi-FI" sz="1400" dirty="0" err="1"/>
              <a:t>digitalisaatiota</a:t>
            </a:r>
            <a:r>
              <a:rPr lang="fi-FI" sz="1400" dirty="0"/>
              <a:t>.</a:t>
            </a:r>
          </a:p>
          <a:p>
            <a:pPr marL="0" indent="0">
              <a:buNone/>
            </a:pPr>
            <a:endParaRPr lang="fi-FI" sz="1400" dirty="0"/>
          </a:p>
        </p:txBody>
      </p:sp>
    </p:spTree>
    <p:extLst>
      <p:ext uri="{BB962C8B-B14F-4D97-AF65-F5344CB8AC3E}">
        <p14:creationId xmlns:p14="http://schemas.microsoft.com/office/powerpoint/2010/main" val="3504379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572745" y="937260"/>
            <a:ext cx="7948956" cy="3703319"/>
          </a:xfrm>
        </p:spPr>
        <p:txBody>
          <a:bodyPr/>
          <a:lstStyle/>
          <a:p>
            <a:r>
              <a:rPr lang="fi-FI" sz="2600" dirty="0"/>
              <a:t>Avata rakentamisen ja kaavoituksen </a:t>
            </a:r>
            <a:r>
              <a:rPr lang="fi-FI" sz="2600" b="1" dirty="0"/>
              <a:t>julkinen tieto </a:t>
            </a:r>
            <a:r>
              <a:rPr lang="fi-FI" sz="2600" dirty="0"/>
              <a:t>kaikkien helposti käytettäväksi.</a:t>
            </a:r>
          </a:p>
          <a:p>
            <a:r>
              <a:rPr lang="fi-FI" sz="2600" dirty="0"/>
              <a:t>Kehittää </a:t>
            </a:r>
            <a:r>
              <a:rPr lang="fi-FI" sz="2600" b="1" dirty="0"/>
              <a:t>lainsäädäntöä</a:t>
            </a:r>
            <a:r>
              <a:rPr lang="fi-FI" sz="2600" dirty="0"/>
              <a:t> niin, että se tukee alan </a:t>
            </a:r>
            <a:r>
              <a:rPr lang="fi-FI" sz="2600" dirty="0" err="1"/>
              <a:t>digitalisaatiota</a:t>
            </a:r>
            <a:r>
              <a:rPr lang="fi-FI" sz="2600" dirty="0"/>
              <a:t>.</a:t>
            </a:r>
          </a:p>
          <a:p>
            <a:r>
              <a:rPr lang="fi-FI" sz="2600" dirty="0"/>
              <a:t>Kehittää </a:t>
            </a:r>
            <a:r>
              <a:rPr lang="fi-FI" sz="2600" b="1" dirty="0"/>
              <a:t>sujuvasti yhteen toimivia järjestelmiä </a:t>
            </a:r>
            <a:r>
              <a:rPr lang="fi-FI" sz="2600" dirty="0"/>
              <a:t>ja yhtenäisiä toimintatapoja.</a:t>
            </a:r>
          </a:p>
          <a:p>
            <a:r>
              <a:rPr lang="fi-FI" sz="2600" dirty="0"/>
              <a:t>Luoda kokeiluilla </a:t>
            </a:r>
            <a:r>
              <a:rPr lang="fi-FI" sz="2600" b="1" dirty="0"/>
              <a:t>uusia innovaatioita ja liiketoimintaa.</a:t>
            </a:r>
          </a:p>
        </p:txBody>
      </p:sp>
      <p:sp>
        <p:nvSpPr>
          <p:cNvPr id="4" name="Päivämäärän paikkamerkki 3"/>
          <p:cNvSpPr>
            <a:spLocks noGrp="1"/>
          </p:cNvSpPr>
          <p:nvPr>
            <p:ph type="dt" sz="half" idx="4294967295"/>
          </p:nvPr>
        </p:nvSpPr>
        <p:spPr>
          <a:xfrm>
            <a:off x="5687608" y="4794624"/>
            <a:ext cx="937310" cy="154323"/>
          </a:xfrm>
          <a:prstGeom prst="rect">
            <a:avLst/>
          </a:prstGeom>
        </p:spPr>
        <p:txBody>
          <a:bodyPr/>
          <a:lstStyle/>
          <a:p>
            <a:r>
              <a:rPr lang="fi-FI" dirty="0"/>
              <a:t>  </a:t>
            </a:r>
          </a:p>
        </p:txBody>
      </p:sp>
      <p:sp>
        <p:nvSpPr>
          <p:cNvPr id="5" name="Alatunnisteen paikkamerkki 4"/>
          <p:cNvSpPr>
            <a:spLocks noGrp="1"/>
          </p:cNvSpPr>
          <p:nvPr>
            <p:ph type="ftr" sz="quarter" idx="4294967295"/>
          </p:nvPr>
        </p:nvSpPr>
        <p:spPr>
          <a:xfrm>
            <a:off x="572745" y="4786161"/>
            <a:ext cx="3335369" cy="135425"/>
          </a:xfrm>
          <a:prstGeom prst="rect">
            <a:avLst/>
          </a:prstGeom>
        </p:spPr>
        <p:txBody>
          <a:bodyPr/>
          <a:lstStyle/>
          <a:p>
            <a:r>
              <a:rPr lang="en-GB" dirty="0"/>
              <a:t>  </a:t>
            </a:r>
          </a:p>
        </p:txBody>
      </p:sp>
      <p:sp>
        <p:nvSpPr>
          <p:cNvPr id="6" name="Dian numeron paikkamerkki 5"/>
          <p:cNvSpPr>
            <a:spLocks noGrp="1"/>
          </p:cNvSpPr>
          <p:nvPr>
            <p:ph type="sldNum" sz="quarter" idx="4294967295"/>
          </p:nvPr>
        </p:nvSpPr>
        <p:spPr>
          <a:xfrm>
            <a:off x="4308039" y="4749366"/>
            <a:ext cx="393451" cy="181684"/>
          </a:xfrm>
          <a:prstGeom prst="rect">
            <a:avLst/>
          </a:prstGeom>
        </p:spPr>
        <p:txBody>
          <a:bodyPr/>
          <a:lstStyle/>
          <a:p>
            <a:r>
              <a:rPr lang="en-US" dirty="0"/>
              <a:t> </a:t>
            </a:r>
          </a:p>
        </p:txBody>
      </p:sp>
      <p:sp>
        <p:nvSpPr>
          <p:cNvPr id="7" name="Otsikko 4">
            <a:extLst>
              <a:ext uri="{FF2B5EF4-FFF2-40B4-BE49-F238E27FC236}">
                <a16:creationId xmlns:a16="http://schemas.microsoft.com/office/drawing/2014/main" id="{EC012947-A20E-CA4C-9350-80DD80473CA5}"/>
              </a:ext>
            </a:extLst>
          </p:cNvPr>
          <p:cNvSpPr>
            <a:spLocks noGrp="1"/>
          </p:cNvSpPr>
          <p:nvPr>
            <p:ph type="title"/>
          </p:nvPr>
        </p:nvSpPr>
        <p:spPr>
          <a:xfrm>
            <a:off x="572745" y="205979"/>
            <a:ext cx="7948956" cy="857250"/>
          </a:xfrm>
        </p:spPr>
        <p:txBody>
          <a:bodyPr/>
          <a:lstStyle/>
          <a:p>
            <a:r>
              <a:rPr lang="fi-FI" dirty="0"/>
              <a:t>KIRA-digi tavoitteet</a:t>
            </a:r>
          </a:p>
        </p:txBody>
      </p:sp>
    </p:spTree>
    <p:extLst>
      <p:ext uri="{BB962C8B-B14F-4D97-AF65-F5344CB8AC3E}">
        <p14:creationId xmlns:p14="http://schemas.microsoft.com/office/powerpoint/2010/main" val="3104112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1615C-4BDF-924A-8999-43535EE131CE}"/>
              </a:ext>
            </a:extLst>
          </p:cNvPr>
          <p:cNvSpPr>
            <a:spLocks noGrp="1"/>
          </p:cNvSpPr>
          <p:nvPr>
            <p:ph type="title"/>
          </p:nvPr>
        </p:nvSpPr>
        <p:spPr/>
        <p:txBody>
          <a:bodyPr/>
          <a:lstStyle/>
          <a:p>
            <a:r>
              <a:rPr lang="fi-FI" dirty="0"/>
              <a:t>Logot ja KIRA-digiin viittaaminen</a:t>
            </a:r>
          </a:p>
        </p:txBody>
      </p:sp>
      <p:sp>
        <p:nvSpPr>
          <p:cNvPr id="3" name="Content Placeholder 2">
            <a:extLst>
              <a:ext uri="{FF2B5EF4-FFF2-40B4-BE49-F238E27FC236}">
                <a16:creationId xmlns:a16="http://schemas.microsoft.com/office/drawing/2014/main" id="{BAE4FB49-57FF-2D43-A415-2BE2228FD679}"/>
              </a:ext>
            </a:extLst>
          </p:cNvPr>
          <p:cNvSpPr>
            <a:spLocks noGrp="1"/>
          </p:cNvSpPr>
          <p:nvPr>
            <p:ph idx="1"/>
          </p:nvPr>
        </p:nvSpPr>
        <p:spPr>
          <a:xfrm>
            <a:off x="572745" y="1032724"/>
            <a:ext cx="7948956" cy="3321049"/>
          </a:xfrm>
        </p:spPr>
        <p:txBody>
          <a:bodyPr/>
          <a:lstStyle/>
          <a:p>
            <a:r>
              <a:rPr lang="fi-FI" dirty="0"/>
              <a:t>Hankkeesta viestittäessä (mm. viestintämateriaaleissa) tulee käyttää KIRA-digin logoa ja hallituksen kärkihanke-logoa. </a:t>
            </a:r>
          </a:p>
          <a:p>
            <a:endParaRPr lang="fi-FI" dirty="0"/>
          </a:p>
          <a:p>
            <a:endParaRPr lang="fi-FI" dirty="0"/>
          </a:p>
          <a:p>
            <a:pPr marL="0" indent="0">
              <a:buNone/>
            </a:pPr>
            <a:endParaRPr lang="fi-FI" dirty="0"/>
          </a:p>
          <a:p>
            <a:r>
              <a:rPr lang="fi-FI" dirty="0"/>
              <a:t>Voit käyttää </a:t>
            </a:r>
            <a:r>
              <a:rPr lang="fi-FI" dirty="0" err="1"/>
              <a:t>power</a:t>
            </a:r>
            <a:r>
              <a:rPr lang="fi-FI" dirty="0"/>
              <a:t> </a:t>
            </a:r>
            <a:r>
              <a:rPr lang="fi-FI" dirty="0" err="1"/>
              <a:t>point</a:t>
            </a:r>
            <a:r>
              <a:rPr lang="fi-FI" dirty="0"/>
              <a:t> -kalvoesityksen pohjana KIRA-digi-kalvopohjaa</a:t>
            </a:r>
          </a:p>
          <a:p>
            <a:r>
              <a:rPr lang="fi-FI" dirty="0"/>
              <a:t>Kokeiluhankkeiden tulee kertoa, että ne saavat rahoitusta KIRA-digi-hankkeelta ja että ne toteuttavat osaltaan hallituksen julkisten palveluiden digitalisoimisen kärkihanketta.</a:t>
            </a:r>
          </a:p>
          <a:p>
            <a:endParaRPr lang="fi-FI" dirty="0"/>
          </a:p>
        </p:txBody>
      </p:sp>
      <p:pic>
        <p:nvPicPr>
          <p:cNvPr id="4" name="Kuva 10">
            <a:extLst>
              <a:ext uri="{FF2B5EF4-FFF2-40B4-BE49-F238E27FC236}">
                <a16:creationId xmlns:a16="http://schemas.microsoft.com/office/drawing/2014/main" id="{D5C2B851-D366-FE40-8DB1-2DD948E13FF1}"/>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897275" y="2050760"/>
            <a:ext cx="1513183" cy="765591"/>
          </a:xfrm>
          <a:prstGeom prst="rect">
            <a:avLst/>
          </a:prstGeom>
        </p:spPr>
      </p:pic>
      <p:pic>
        <p:nvPicPr>
          <p:cNvPr id="5" name="Kuva 12">
            <a:extLst>
              <a:ext uri="{FF2B5EF4-FFF2-40B4-BE49-F238E27FC236}">
                <a16:creationId xmlns:a16="http://schemas.microsoft.com/office/drawing/2014/main" id="{74667E80-44F7-9245-ABC5-FA95942873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4424" y="2036921"/>
            <a:ext cx="1432206" cy="785086"/>
          </a:xfrm>
          <a:prstGeom prst="rect">
            <a:avLst/>
          </a:prstGeom>
        </p:spPr>
      </p:pic>
      <p:pic>
        <p:nvPicPr>
          <p:cNvPr id="6" name="Picture 5" descr="KIRA_digi_tunnus.jpg">
            <a:extLst>
              <a:ext uri="{FF2B5EF4-FFF2-40B4-BE49-F238E27FC236}">
                <a16:creationId xmlns:a16="http://schemas.microsoft.com/office/drawing/2014/main" id="{0520715B-4F5E-7E42-82B5-5873421078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365" y="2036921"/>
            <a:ext cx="2533321" cy="898605"/>
          </a:xfrm>
          <a:prstGeom prst="rect">
            <a:avLst/>
          </a:prstGeom>
        </p:spPr>
      </p:pic>
    </p:spTree>
    <p:extLst>
      <p:ext uri="{BB962C8B-B14F-4D97-AF65-F5344CB8AC3E}">
        <p14:creationId xmlns:p14="http://schemas.microsoft.com/office/powerpoint/2010/main" val="2908926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A1A8C-CB81-ED4C-8D07-D4297A7EA11E}"/>
              </a:ext>
            </a:extLst>
          </p:cNvPr>
          <p:cNvSpPr>
            <a:spLocks noGrp="1"/>
          </p:cNvSpPr>
          <p:nvPr>
            <p:ph type="title"/>
          </p:nvPr>
        </p:nvSpPr>
        <p:spPr/>
        <p:txBody>
          <a:bodyPr/>
          <a:lstStyle/>
          <a:p>
            <a:r>
              <a:rPr lang="fi-FI" dirty="0"/>
              <a:t>Suunnittele viestintää </a:t>
            </a:r>
          </a:p>
        </p:txBody>
      </p:sp>
      <p:sp>
        <p:nvSpPr>
          <p:cNvPr id="3" name="Content Placeholder 2">
            <a:extLst>
              <a:ext uri="{FF2B5EF4-FFF2-40B4-BE49-F238E27FC236}">
                <a16:creationId xmlns:a16="http://schemas.microsoft.com/office/drawing/2014/main" id="{D52E4E56-7C05-0040-97E0-AB1AB16AC753}"/>
              </a:ext>
            </a:extLst>
          </p:cNvPr>
          <p:cNvSpPr>
            <a:spLocks noGrp="1"/>
          </p:cNvSpPr>
          <p:nvPr>
            <p:ph idx="1"/>
          </p:nvPr>
        </p:nvSpPr>
        <p:spPr>
          <a:xfrm>
            <a:off x="572745" y="865297"/>
            <a:ext cx="7948956" cy="3321049"/>
          </a:xfrm>
        </p:spPr>
        <p:txBody>
          <a:bodyPr/>
          <a:lstStyle/>
          <a:p>
            <a:r>
              <a:rPr lang="fi-FI" sz="1800" dirty="0"/>
              <a:t>Viestinnällä tehdään näkyväksi hankkeen tavoitteita ja toimintaa sekä rakennetaan ja ylläpidetään suhteita sidosryhmiin ja yleisöihin. Ota huomioon muun muassa:</a:t>
            </a:r>
          </a:p>
          <a:p>
            <a:pPr lvl="1"/>
            <a:r>
              <a:rPr lang="fi-FI" sz="1400" b="1" dirty="0">
                <a:solidFill>
                  <a:schemeClr val="tx2"/>
                </a:solidFill>
              </a:rPr>
              <a:t>Kenelle viestit</a:t>
            </a:r>
            <a:r>
              <a:rPr lang="fi-FI" sz="1400" dirty="0"/>
              <a:t>: ketkä ovat hankkeesta kiinnostuneita; keihin pitää vaikuttaa; kuka voi edistää hanketta; kuka voi olla kriittinen? Muotoile sanomasi ja valitse viestintäkanavasi sen mukaan. Jos tärkeimmät kohderyhmäsi eivät saa tietoa, viestintä on epäonnistunut. </a:t>
            </a:r>
          </a:p>
          <a:p>
            <a:pPr lvl="1"/>
            <a:r>
              <a:rPr lang="fi-FI" sz="1400" b="1" dirty="0">
                <a:solidFill>
                  <a:schemeClr val="tx2"/>
                </a:solidFill>
              </a:rPr>
              <a:t>Mitkä ovat tärkeimmät viestisi</a:t>
            </a:r>
            <a:r>
              <a:rPr lang="fi-FI" sz="1400" dirty="0"/>
              <a:t>, jotka haluat saada läpi? Laadi hankkeestasi etukäteen muutama ytimekäs ja ymmärrettävä ydinviesti, jota toistat hankkeen aikana. Päivitä ydinviestejä hankkeen aikana.</a:t>
            </a:r>
          </a:p>
          <a:p>
            <a:pPr lvl="1"/>
            <a:r>
              <a:rPr lang="fi-FI" sz="1400" dirty="0"/>
              <a:t>Laadi alustava </a:t>
            </a:r>
            <a:r>
              <a:rPr lang="fi-FI" sz="1400" b="1" dirty="0">
                <a:solidFill>
                  <a:schemeClr val="tx2"/>
                </a:solidFill>
              </a:rPr>
              <a:t>viestintäkalenteri</a:t>
            </a:r>
            <a:r>
              <a:rPr lang="fi-FI" sz="1400" dirty="0"/>
              <a:t>, johon kootaan ennakoivasti ja suunnitelmallisesti hankkeen viestinnän kannalta tärkeitä steppejä ja toimia  sekä niihin liittyvät viestintätoimet ja viestintävastuut (esimerkiksi hankkeen seminaarit, työpajat, blogikirjoitukset yms.). </a:t>
            </a:r>
          </a:p>
          <a:p>
            <a:pPr lvl="1"/>
            <a:r>
              <a:rPr lang="fi-FI" sz="1400" dirty="0"/>
              <a:t>Kuka on hankkeen </a:t>
            </a:r>
            <a:r>
              <a:rPr lang="fi-FI" sz="1400" b="1" dirty="0">
                <a:solidFill>
                  <a:schemeClr val="tx2"/>
                </a:solidFill>
              </a:rPr>
              <a:t>äänitorvi</a:t>
            </a:r>
            <a:r>
              <a:rPr lang="fi-FI" sz="1400" dirty="0">
                <a:solidFill>
                  <a:schemeClr val="tx2"/>
                </a:solidFill>
              </a:rPr>
              <a:t> </a:t>
            </a:r>
            <a:r>
              <a:rPr lang="fi-FI" sz="1400" dirty="0"/>
              <a:t>julkisuudessa?</a:t>
            </a:r>
          </a:p>
          <a:p>
            <a:endParaRPr lang="fi-FI" sz="1800" dirty="0"/>
          </a:p>
        </p:txBody>
      </p:sp>
    </p:spTree>
    <p:extLst>
      <p:ext uri="{BB962C8B-B14F-4D97-AF65-F5344CB8AC3E}">
        <p14:creationId xmlns:p14="http://schemas.microsoft.com/office/powerpoint/2010/main" val="4236675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9E163-737D-5A4E-8B1D-2AC594819A81}"/>
              </a:ext>
            </a:extLst>
          </p:cNvPr>
          <p:cNvSpPr>
            <a:spLocks noGrp="1"/>
          </p:cNvSpPr>
          <p:nvPr>
            <p:ph type="title"/>
          </p:nvPr>
        </p:nvSpPr>
        <p:spPr/>
        <p:txBody>
          <a:bodyPr/>
          <a:lstStyle/>
          <a:p>
            <a:r>
              <a:rPr lang="fi-FI" dirty="0"/>
              <a:t>Tee ainakin nämä</a:t>
            </a:r>
          </a:p>
        </p:txBody>
      </p:sp>
      <p:sp>
        <p:nvSpPr>
          <p:cNvPr id="3" name="Content Placeholder 2">
            <a:extLst>
              <a:ext uri="{FF2B5EF4-FFF2-40B4-BE49-F238E27FC236}">
                <a16:creationId xmlns:a16="http://schemas.microsoft.com/office/drawing/2014/main" id="{88681DA0-EADA-C046-91B5-C8D174DFC884}"/>
              </a:ext>
            </a:extLst>
          </p:cNvPr>
          <p:cNvSpPr>
            <a:spLocks noGrp="1"/>
          </p:cNvSpPr>
          <p:nvPr>
            <p:ph idx="1"/>
          </p:nvPr>
        </p:nvSpPr>
        <p:spPr>
          <a:xfrm>
            <a:off x="572745" y="1058482"/>
            <a:ext cx="7948956" cy="3321049"/>
          </a:xfrm>
        </p:spPr>
        <p:txBody>
          <a:bodyPr/>
          <a:lstStyle/>
          <a:p>
            <a:pPr lvl="0"/>
            <a:r>
              <a:rPr lang="fi-FI" sz="1300" dirty="0"/>
              <a:t>Tukiohjelman (</a:t>
            </a:r>
            <a:r>
              <a:rPr lang="fi-FI" sz="1300" u="sng" dirty="0">
                <a:hlinkClick r:id="rId2"/>
              </a:rPr>
              <a:t>http://www.kiradigi.fi/media/kira-digi_kokeiluohjelma_final13102016_fi.pdf</a:t>
            </a:r>
            <a:r>
              <a:rPr lang="fi-FI" sz="1300" dirty="0"/>
              <a:t>, s. 5-6) ja tukipäätöksen ehtojen mukaan toteuttaja</a:t>
            </a:r>
          </a:p>
          <a:p>
            <a:pPr lvl="1"/>
            <a:r>
              <a:rPr lang="fi-FI" sz="1300" dirty="0"/>
              <a:t>viestii tuloksista omissa viestintäkanavissaan, minkä lisäksi hankkeesta tulee viestiä myös </a:t>
            </a:r>
            <a:r>
              <a:rPr lang="fi-FI" sz="1300" b="1" dirty="0">
                <a:solidFill>
                  <a:schemeClr val="tx2"/>
                </a:solidFill>
              </a:rPr>
              <a:t>KIRA-digin viestintäkanavissa</a:t>
            </a:r>
            <a:r>
              <a:rPr lang="fi-FI" sz="1300" dirty="0"/>
              <a:t> sekä </a:t>
            </a:r>
            <a:r>
              <a:rPr lang="fi-FI" sz="1300" b="1" dirty="0" err="1">
                <a:solidFill>
                  <a:schemeClr val="tx2"/>
                </a:solidFill>
              </a:rPr>
              <a:t>kokeil</a:t>
            </a:r>
            <a:r>
              <a:rPr lang="fi-FI" sz="1300" b="1" dirty="0" err="1">
                <a:solidFill>
                  <a:srgbClr val="006C8D"/>
                </a:solidFill>
              </a:rPr>
              <a:t>unpaikka</a:t>
            </a:r>
            <a:r>
              <a:rPr lang="fi-FI" sz="1300" b="1" dirty="0" err="1">
                <a:solidFill>
                  <a:schemeClr val="tx2"/>
                </a:solidFill>
              </a:rPr>
              <a:t>.fi</a:t>
            </a:r>
            <a:r>
              <a:rPr lang="fi-FI" sz="1300" b="1" dirty="0">
                <a:solidFill>
                  <a:schemeClr val="tx2"/>
                </a:solidFill>
              </a:rPr>
              <a:t> </a:t>
            </a:r>
            <a:r>
              <a:rPr lang="fi-FI" sz="1300" dirty="0"/>
              <a:t>tai </a:t>
            </a:r>
            <a:r>
              <a:rPr lang="fi-FI" sz="1300" b="1" dirty="0" err="1">
                <a:solidFill>
                  <a:schemeClr val="tx2"/>
                </a:solidFill>
              </a:rPr>
              <a:t>avoindata.fi</a:t>
            </a:r>
            <a:r>
              <a:rPr lang="fi-FI" sz="1300" dirty="0">
                <a:solidFill>
                  <a:schemeClr val="tx2"/>
                </a:solidFill>
              </a:rPr>
              <a:t> </a:t>
            </a:r>
            <a:r>
              <a:rPr lang="fi-FI" sz="1300" dirty="0"/>
              <a:t>-sivustolla.</a:t>
            </a:r>
          </a:p>
          <a:p>
            <a:pPr lvl="1"/>
            <a:r>
              <a:rPr lang="fi-FI" sz="1300" dirty="0"/>
              <a:t>raportoi ympäristöministeriölle toimitettavassa loppuraportissa myös tulosten viestinnän ja avoimen jakamisen.</a:t>
            </a:r>
          </a:p>
          <a:p>
            <a:r>
              <a:rPr lang="fi-FI" sz="1300" dirty="0"/>
              <a:t>Tee kokeiluhankkeesta </a:t>
            </a:r>
            <a:r>
              <a:rPr lang="fi-FI" sz="1300" b="1" dirty="0">
                <a:solidFill>
                  <a:schemeClr val="tx2"/>
                </a:solidFill>
              </a:rPr>
              <a:t>www-sivu tai ainakin pdf-muotoinen esittely</a:t>
            </a:r>
            <a:r>
              <a:rPr lang="fi-FI" sz="1300" b="1" dirty="0"/>
              <a:t> </a:t>
            </a:r>
            <a:r>
              <a:rPr lang="fi-FI" sz="1300" dirty="0"/>
              <a:t>ainakin</a:t>
            </a:r>
            <a:r>
              <a:rPr lang="fi-FI" sz="1300" dirty="0">
                <a:solidFill>
                  <a:srgbClr val="FF0000"/>
                </a:solidFill>
              </a:rPr>
              <a:t> </a:t>
            </a:r>
            <a:r>
              <a:rPr lang="fi-FI" sz="1300" dirty="0"/>
              <a:t>hankkeesta vastaavan organisaation kotisivulle. </a:t>
            </a:r>
          </a:p>
          <a:p>
            <a:pPr lvl="1"/>
            <a:r>
              <a:rPr lang="fi-FI" sz="1300" dirty="0"/>
              <a:t>Päivitä tietoja hankkeesta säännöllisesti. Kerro sivun osoite KIRA-digin ydintiimille, jotta se voidaan lisätä </a:t>
            </a:r>
            <a:r>
              <a:rPr lang="fi-FI" sz="1300" dirty="0" err="1"/>
              <a:t>kiradigi.fi</a:t>
            </a:r>
            <a:r>
              <a:rPr lang="fi-FI" sz="1300" dirty="0"/>
              <a:t>-sivulle linkin kokeiluhankkeen esittelyyn. </a:t>
            </a:r>
          </a:p>
          <a:p>
            <a:pPr lvl="1"/>
            <a:r>
              <a:rPr lang="fi-FI" sz="1300" dirty="0"/>
              <a:t>Laita vastaavasti kokeiluhankkeen sivulle linkki</a:t>
            </a:r>
            <a:r>
              <a:rPr lang="fi-FI" sz="1300" b="1" dirty="0"/>
              <a:t> </a:t>
            </a:r>
            <a:r>
              <a:rPr lang="fi-FI" sz="1300" dirty="0"/>
              <a:t>sivulle </a:t>
            </a:r>
            <a:r>
              <a:rPr lang="fi-FI" sz="1300" dirty="0" err="1"/>
              <a:t>kiradigi.fi</a:t>
            </a:r>
            <a:endParaRPr lang="fi-FI" sz="1300" dirty="0"/>
          </a:p>
          <a:p>
            <a:r>
              <a:rPr lang="fi-FI" sz="1300" dirty="0"/>
              <a:t>Muista myös kertoa hankkeen etenemisestä sosiaalisessa mediassa (Twitter: @</a:t>
            </a:r>
            <a:r>
              <a:rPr lang="fi-FI" sz="1300" dirty="0" err="1"/>
              <a:t>KIRAdigi</a:t>
            </a:r>
            <a:r>
              <a:rPr lang="fi-FI" sz="1300" dirty="0"/>
              <a:t>  #</a:t>
            </a:r>
            <a:r>
              <a:rPr lang="fi-FI" sz="1300" dirty="0" err="1"/>
              <a:t>kiradigi</a:t>
            </a:r>
            <a:r>
              <a:rPr lang="fi-FI" sz="1300" dirty="0"/>
              <a:t>)</a:t>
            </a:r>
          </a:p>
          <a:p>
            <a:endParaRPr lang="fi-FI" sz="1800" dirty="0"/>
          </a:p>
        </p:txBody>
      </p:sp>
    </p:spTree>
    <p:extLst>
      <p:ext uri="{BB962C8B-B14F-4D97-AF65-F5344CB8AC3E}">
        <p14:creationId xmlns:p14="http://schemas.microsoft.com/office/powerpoint/2010/main" val="3800190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DCB63-88A1-464A-A456-F83DB1DF23A6}"/>
              </a:ext>
            </a:extLst>
          </p:cNvPr>
          <p:cNvSpPr>
            <a:spLocks noGrp="1"/>
          </p:cNvSpPr>
          <p:nvPr>
            <p:ph type="title"/>
          </p:nvPr>
        </p:nvSpPr>
        <p:spPr/>
        <p:txBody>
          <a:bodyPr/>
          <a:lstStyle/>
          <a:p>
            <a:r>
              <a:rPr lang="en-US" dirty="0" err="1"/>
              <a:t>Milloin</a:t>
            </a:r>
            <a:r>
              <a:rPr lang="en-US" dirty="0"/>
              <a:t> </a:t>
            </a:r>
            <a:r>
              <a:rPr lang="en-US" dirty="0" err="1"/>
              <a:t>viestiä</a:t>
            </a:r>
            <a:r>
              <a:rPr lang="en-US" dirty="0"/>
              <a:t>?</a:t>
            </a:r>
            <a:endParaRPr lang="fi-FI" dirty="0"/>
          </a:p>
        </p:txBody>
      </p:sp>
      <p:sp>
        <p:nvSpPr>
          <p:cNvPr id="3" name="Content Placeholder 2">
            <a:extLst>
              <a:ext uri="{FF2B5EF4-FFF2-40B4-BE49-F238E27FC236}">
                <a16:creationId xmlns:a16="http://schemas.microsoft.com/office/drawing/2014/main" id="{DA4553AA-D717-9147-8B79-ED24A88AE112}"/>
              </a:ext>
            </a:extLst>
          </p:cNvPr>
          <p:cNvSpPr>
            <a:spLocks noGrp="1"/>
          </p:cNvSpPr>
          <p:nvPr>
            <p:ph idx="1"/>
          </p:nvPr>
        </p:nvSpPr>
        <p:spPr>
          <a:xfrm>
            <a:off x="572745" y="1058482"/>
            <a:ext cx="7948956" cy="3321049"/>
          </a:xfrm>
        </p:spPr>
        <p:txBody>
          <a:bodyPr/>
          <a:lstStyle/>
          <a:p>
            <a:pPr lvl="0"/>
            <a:r>
              <a:rPr lang="fi-FI" sz="1800" dirty="0"/>
              <a:t>Viestintää kannattaa tehdä läpi hankkeen elinkaaren, mutta tietyt virstanpylväät kannattaa aina viestiä</a:t>
            </a:r>
            <a:r>
              <a:rPr lang="fi-FI" sz="1800" dirty="0">
                <a:solidFill>
                  <a:schemeClr val="tx2"/>
                </a:solidFill>
              </a:rPr>
              <a:t>. </a:t>
            </a:r>
            <a:r>
              <a:rPr lang="fi-FI" sz="1800" b="1" dirty="0">
                <a:solidFill>
                  <a:schemeClr val="tx2"/>
                </a:solidFill>
              </a:rPr>
              <a:t>Hankkeen tulee tuottaa verkkopalvelussa julkaistava uutinen tai mediatiedote</a:t>
            </a:r>
            <a:r>
              <a:rPr lang="fi-FI" sz="1800" dirty="0">
                <a:solidFill>
                  <a:schemeClr val="tx2"/>
                </a:solidFill>
              </a:rPr>
              <a:t> </a:t>
            </a:r>
            <a:r>
              <a:rPr lang="fi-FI" sz="1800" dirty="0"/>
              <a:t>ainakin, kun</a:t>
            </a:r>
          </a:p>
          <a:p>
            <a:pPr lvl="1"/>
            <a:r>
              <a:rPr lang="fi-FI" sz="1400" dirty="0"/>
              <a:t>hanke alkaa: mitä ollaan tekemässä ja mitä tavoitellaan</a:t>
            </a:r>
          </a:p>
          <a:p>
            <a:pPr lvl="1"/>
            <a:r>
              <a:rPr lang="fi-FI" sz="1400" dirty="0"/>
              <a:t>välituloksia on saatu: mitä on tehty ja mitä saavutettu, mistä tulokset löytyvät, muista kertoa myös epäonnistumisista, niistä opitaan parhaiten</a:t>
            </a:r>
          </a:p>
          <a:p>
            <a:pPr lvl="1"/>
            <a:r>
              <a:rPr lang="fi-FI" sz="1400" dirty="0"/>
              <a:t>hanke päättyy: mitä tehtiin ja opittiin, tulokset</a:t>
            </a:r>
          </a:p>
          <a:p>
            <a:pPr lvl="0"/>
            <a:r>
              <a:rPr lang="fi-FI" sz="1800" dirty="0"/>
              <a:t>Kerro viestintätoimistanne ja viestintäkanavistanne (esimerkiksi blogeista, </a:t>
            </a:r>
            <a:r>
              <a:rPr lang="fi-FI" sz="1800" dirty="0" err="1"/>
              <a:t>some</a:t>
            </a:r>
            <a:r>
              <a:rPr lang="fi-FI" sz="1800" dirty="0"/>
              <a:t>-kanavista) sekä tilaisuuksistanne etukäteen myös KIRA-digi-hankkeelle, joka haluaa käyttää omassa viestinnässään esimerkkejä edistymisestänne ja tuloksistanne. Näin KIRA-digi edistää samalla kokeiluhankkeenne viestintää.</a:t>
            </a:r>
          </a:p>
        </p:txBody>
      </p:sp>
    </p:spTree>
    <p:extLst>
      <p:ext uri="{BB962C8B-B14F-4D97-AF65-F5344CB8AC3E}">
        <p14:creationId xmlns:p14="http://schemas.microsoft.com/office/powerpoint/2010/main" val="4002042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E253C-D9FB-764D-84BC-82CFC82AD0AF}"/>
              </a:ext>
            </a:extLst>
          </p:cNvPr>
          <p:cNvSpPr>
            <a:spLocks noGrp="1"/>
          </p:cNvSpPr>
          <p:nvPr>
            <p:ph type="title"/>
          </p:nvPr>
        </p:nvSpPr>
        <p:spPr/>
        <p:txBody>
          <a:bodyPr/>
          <a:lstStyle/>
          <a:p>
            <a:r>
              <a:rPr lang="en-US" dirty="0"/>
              <a:t>KIRA-</a:t>
            </a:r>
            <a:r>
              <a:rPr lang="en-US" dirty="0" err="1"/>
              <a:t>digi</a:t>
            </a:r>
            <a:r>
              <a:rPr lang="en-US" dirty="0"/>
              <a:t>-</a:t>
            </a:r>
            <a:r>
              <a:rPr lang="en-US" dirty="0" err="1"/>
              <a:t>viestijäverkosto</a:t>
            </a:r>
            <a:endParaRPr lang="fi-FI" dirty="0"/>
          </a:p>
        </p:txBody>
      </p:sp>
      <p:sp>
        <p:nvSpPr>
          <p:cNvPr id="3" name="Content Placeholder 2">
            <a:extLst>
              <a:ext uri="{FF2B5EF4-FFF2-40B4-BE49-F238E27FC236}">
                <a16:creationId xmlns:a16="http://schemas.microsoft.com/office/drawing/2014/main" id="{836D8BBD-5B1E-B44E-9929-9E762488AA0D}"/>
              </a:ext>
            </a:extLst>
          </p:cNvPr>
          <p:cNvSpPr>
            <a:spLocks noGrp="1"/>
          </p:cNvSpPr>
          <p:nvPr>
            <p:ph idx="1"/>
          </p:nvPr>
        </p:nvSpPr>
        <p:spPr/>
        <p:txBody>
          <a:bodyPr/>
          <a:lstStyle/>
          <a:p>
            <a:r>
              <a:rPr lang="fi-FI" sz="1300" dirty="0"/>
              <a:t>KIRA-digi-viestinnästä vastaa digipäällikkö Teemu Lehtinen, </a:t>
            </a:r>
            <a:r>
              <a:rPr lang="fi-FI" sz="1300" dirty="0">
                <a:hlinkClick r:id="rId2"/>
              </a:rPr>
              <a:t>teemu.lehtinen@kiradigi.fi</a:t>
            </a:r>
            <a:r>
              <a:rPr lang="fi-FI" sz="1300" dirty="0"/>
              <a:t> . Hänen tukenaan toimii viestintäverkosto, jonka jäsenet ovat: </a:t>
            </a:r>
          </a:p>
          <a:p>
            <a:pPr lvl="1"/>
            <a:r>
              <a:rPr lang="fi-FI" sz="1300" dirty="0"/>
              <a:t>Janne </a:t>
            </a:r>
            <a:r>
              <a:rPr lang="fi-FI" sz="1300" dirty="0" err="1"/>
              <a:t>Saarikko</a:t>
            </a:r>
            <a:r>
              <a:rPr lang="fi-FI" sz="1300" dirty="0"/>
              <a:t>, </a:t>
            </a:r>
            <a:r>
              <a:rPr lang="fi-FI" sz="1300" dirty="0">
                <a:hlinkClick r:id="rId3"/>
              </a:rPr>
              <a:t>janne.saarikko@kiradigi.fi</a:t>
            </a:r>
            <a:endParaRPr lang="fi-FI" sz="1300" dirty="0"/>
          </a:p>
          <a:p>
            <a:pPr lvl="1"/>
            <a:r>
              <a:rPr lang="fi-FI" sz="1300" dirty="0"/>
              <a:t>Samu Viitanen, </a:t>
            </a:r>
            <a:r>
              <a:rPr lang="fi-FI" sz="1300" dirty="0">
                <a:hlinkClick r:id="rId4"/>
              </a:rPr>
              <a:t>samu.viitanen@kiradigi.fi</a:t>
            </a:r>
            <a:r>
              <a:rPr lang="fi-FI" sz="1300" dirty="0"/>
              <a:t> </a:t>
            </a:r>
          </a:p>
          <a:p>
            <a:pPr lvl="1"/>
            <a:r>
              <a:rPr lang="fi-FI" sz="1300" dirty="0"/>
              <a:t>Ympäristöministeriö, Tuomo-Pekka </a:t>
            </a:r>
            <a:r>
              <a:rPr lang="fi-FI" sz="1300" dirty="0" err="1"/>
              <a:t>Arhi</a:t>
            </a:r>
            <a:r>
              <a:rPr lang="fi-FI" sz="1300" dirty="0"/>
              <a:t>, </a:t>
            </a:r>
            <a:r>
              <a:rPr lang="fi-FI" sz="1300" dirty="0">
                <a:hlinkClick r:id="rId5"/>
              </a:rPr>
              <a:t>tuomo-pekka.arhi@ym.fi</a:t>
            </a:r>
            <a:r>
              <a:rPr lang="fi-FI" sz="1300" dirty="0"/>
              <a:t> </a:t>
            </a:r>
          </a:p>
          <a:p>
            <a:pPr lvl="1"/>
            <a:r>
              <a:rPr lang="fi-FI" sz="1300" dirty="0"/>
              <a:t>Rakennusteollisuus RT, Merja Vuoripuro, </a:t>
            </a:r>
            <a:r>
              <a:rPr lang="fi-FI" sz="1300" dirty="0">
                <a:hlinkClick r:id="rId6"/>
              </a:rPr>
              <a:t>merja.vuoripuro@rakennusteollisuus.fi</a:t>
            </a:r>
            <a:r>
              <a:rPr lang="fi-FI" sz="1300" dirty="0"/>
              <a:t> </a:t>
            </a:r>
          </a:p>
          <a:p>
            <a:pPr lvl="1"/>
            <a:r>
              <a:rPr lang="fi-FI" sz="1300" dirty="0"/>
              <a:t>Suomen Kuntaliitto, Jari Seppälä, </a:t>
            </a:r>
            <a:r>
              <a:rPr lang="fi-FI" sz="1300" dirty="0">
                <a:hlinkClick r:id="rId7"/>
              </a:rPr>
              <a:t>jari.seppala@kuntaliitto.fi</a:t>
            </a:r>
            <a:r>
              <a:rPr lang="fi-FI" sz="1300" dirty="0"/>
              <a:t>  </a:t>
            </a:r>
          </a:p>
          <a:p>
            <a:r>
              <a:rPr lang="fi-FI" sz="1300" dirty="0"/>
              <a:t>KIRA-digi –tukiohjelmaan pohjautuvat viestinnän ehdot ja edellytykset</a:t>
            </a:r>
          </a:p>
          <a:p>
            <a:pPr lvl="1"/>
            <a:r>
              <a:rPr lang="fi-FI" sz="1300" dirty="0"/>
              <a:t>Ympäristöministeriö, Minna Perähuhta, </a:t>
            </a:r>
            <a:r>
              <a:rPr lang="fi-FI" sz="1300" dirty="0">
                <a:hlinkClick r:id="rId8"/>
              </a:rPr>
              <a:t>minna.perahuhta@ym.fi</a:t>
            </a:r>
            <a:r>
              <a:rPr lang="fi-FI" sz="1300" dirty="0"/>
              <a:t> </a:t>
            </a:r>
          </a:p>
        </p:txBody>
      </p:sp>
    </p:spTree>
    <p:extLst>
      <p:ext uri="{BB962C8B-B14F-4D97-AF65-F5344CB8AC3E}">
        <p14:creationId xmlns:p14="http://schemas.microsoft.com/office/powerpoint/2010/main" val="701310302"/>
      </p:ext>
    </p:extLst>
  </p:cSld>
  <p:clrMapOvr>
    <a:masterClrMapping/>
  </p:clrMapOvr>
</p:sld>
</file>

<file path=ppt/theme/theme1.xml><?xml version="1.0" encoding="utf-8"?>
<a:theme xmlns:a="http://schemas.openxmlformats.org/drawingml/2006/main" name="Office Theme">
  <a:themeElements>
    <a:clrScheme name="KIRA-digi 1">
      <a:dk1>
        <a:sysClr val="windowText" lastClr="000000"/>
      </a:dk1>
      <a:lt1>
        <a:sysClr val="window" lastClr="FFFFFF"/>
      </a:lt1>
      <a:dk2>
        <a:srgbClr val="016C8D"/>
      </a:dk2>
      <a:lt2>
        <a:srgbClr val="75C1B2"/>
      </a:lt2>
      <a:accent1>
        <a:srgbClr val="004069"/>
      </a:accent1>
      <a:accent2>
        <a:srgbClr val="026950"/>
      </a:accent2>
      <a:accent3>
        <a:srgbClr val="96B900"/>
      </a:accent3>
      <a:accent4>
        <a:srgbClr val="C8187D"/>
      </a:accent4>
      <a:accent5>
        <a:srgbClr val="FF6F0B"/>
      </a:accent5>
      <a:accent6>
        <a:srgbClr val="FFDA00"/>
      </a:accent6>
      <a:hlink>
        <a:srgbClr val="016C8D"/>
      </a:hlink>
      <a:folHlink>
        <a:srgbClr val="75C1B2"/>
      </a:folHlink>
    </a:clrScheme>
    <a:fontScheme name="Module">
      <a:maj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700" row="0">
    <wetp:webextensionref xmlns:r="http://schemas.openxmlformats.org/officeDocument/2006/relationships" r:id="rId1"/>
  </wetp:taskpane>
  <wetp:taskpane dockstate="right" visibility="0" width="70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B7DEEB3-FACD-A841-9A04-BD4666FD206B}">
  <we:reference id="wa104380169" version="1.1.0.0" store="fi-FI" storeType="OMEX"/>
  <we:alternateReferences>
    <we:reference id="WA104380169" version="1.1.0.0" store="WA104380169"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0295E230-DA24-9141-9BAB-05B954C367CD}">
  <we:reference id="wa104379997" version="1.0.0.2" store="fi-FI" storeType="OMEX"/>
  <we:alternateReferences>
    <we:reference id="WA104379997" version="1.0.0.2" store="WA10437999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20663</TotalTime>
  <Words>836</Words>
  <Application>Microsoft Macintosh PowerPoint</Application>
  <PresentationFormat>On-screen Show (16:9)</PresentationFormat>
  <Paragraphs>104</Paragraphs>
  <Slides>24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Corbel</vt:lpstr>
      <vt:lpstr>Georgia</vt:lpstr>
      <vt:lpstr>Office Theme</vt:lpstr>
      <vt:lpstr>PowerPoint Presentation</vt:lpstr>
      <vt:lpstr>PowerPoint Presentation</vt:lpstr>
      <vt:lpstr>Miten kerron KIRA-digistä?</vt:lpstr>
      <vt:lpstr>KIRA-digi tavoitteet</vt:lpstr>
      <vt:lpstr>Logot ja KIRA-digiin viittaaminen</vt:lpstr>
      <vt:lpstr>Suunnittele viestintää </vt:lpstr>
      <vt:lpstr>Tee ainakin nämä</vt:lpstr>
      <vt:lpstr>Milloin viestiä?</vt:lpstr>
      <vt:lpstr>KIRA-digi-viestijäverkosto</vt:lpstr>
      <vt:lpstr>PowerPoint Presentation</vt:lpstr>
      <vt:lpstr>PowerPoint Presentation</vt:lpstr>
      <vt:lpstr>Passiivi RFID-anturit rakennuksen kosteusvalvonnassa</vt:lpstr>
      <vt:lpstr>PowerPoint Presentation</vt:lpstr>
      <vt:lpstr>Palvelualusta asuntojen omatoimiseen myyntiin</vt:lpstr>
      <vt:lpstr>PowerPoint Presentation</vt:lpstr>
      <vt:lpstr>PowerPoint Presentation</vt:lpstr>
      <vt:lpstr>Kiinteistön rakennusosien ja talotekniikan elinkaaren digitalisoiminen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HKSTRATEGIES</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Tommi Honkavaara</dc:creator>
  <cp:lastModifiedBy>Teemu Lehtinen</cp:lastModifiedBy>
  <cp:revision>410</cp:revision>
  <dcterms:created xsi:type="dcterms:W3CDTF">2016-09-21T15:02:10Z</dcterms:created>
  <dcterms:modified xsi:type="dcterms:W3CDTF">2018-02-09T10:51:56Z</dcterms:modified>
</cp:coreProperties>
</file>