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8" r:id="rId2"/>
    <p:sldId id="411" r:id="rId3"/>
    <p:sldId id="339" r:id="rId4"/>
    <p:sldId id="343" r:id="rId5"/>
    <p:sldId id="357" r:id="rId6"/>
    <p:sldId id="412" r:id="rId7"/>
    <p:sldId id="341" r:id="rId8"/>
    <p:sldId id="360" r:id="rId9"/>
    <p:sldId id="424" r:id="rId10"/>
    <p:sldId id="361" r:id="rId11"/>
    <p:sldId id="417" r:id="rId12"/>
    <p:sldId id="416" r:id="rId13"/>
    <p:sldId id="340" r:id="rId14"/>
    <p:sldId id="419" r:id="rId15"/>
    <p:sldId id="364" r:id="rId16"/>
    <p:sldId id="420" r:id="rId17"/>
    <p:sldId id="421" r:id="rId18"/>
    <p:sldId id="422" r:id="rId19"/>
    <p:sldId id="42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87D"/>
    <a:srgbClr val="75C1B2"/>
    <a:srgbClr val="006C8D"/>
    <a:srgbClr val="026950"/>
    <a:srgbClr val="FF6F0B"/>
    <a:srgbClr val="FFDA00"/>
    <a:srgbClr val="004169"/>
    <a:srgbClr val="9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0"/>
    <p:restoredTop sz="77778" autoAdjust="0"/>
  </p:normalViewPr>
  <p:slideViewPr>
    <p:cSldViewPr snapToGrid="0" snapToObjects="1">
      <p:cViewPr varScale="1">
        <p:scale>
          <a:sx n="68" d="100"/>
          <a:sy n="68" d="100"/>
        </p:scale>
        <p:origin x="1494" y="60"/>
      </p:cViewPr>
      <p:guideLst>
        <p:guide orient="horz" pos="1620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F843E-0269-42D2-BF9A-34AFC7C6B4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5878993-3017-41EF-8827-4D198F19A662}">
      <dgm:prSet phldrT="[Teksti]"/>
      <dgm:spPr>
        <a:solidFill>
          <a:srgbClr val="007FA0"/>
        </a:solidFill>
        <a:ln>
          <a:noFill/>
        </a:ln>
      </dgm:spPr>
      <dgm:t>
        <a:bodyPr/>
        <a:lstStyle/>
        <a:p>
          <a:r>
            <a:rPr lang="fi-FI" dirty="0" smtClean="0"/>
            <a:t>Julkisen sektorin tarpeet</a:t>
          </a:r>
          <a:endParaRPr lang="fi-FI" dirty="0"/>
        </a:p>
      </dgm:t>
    </dgm:pt>
    <dgm:pt modelId="{01FFBFB6-EDB3-4B77-940B-F1EA259EE651}" type="parTrans" cxnId="{F28BD2EE-10FD-4306-9549-1FBE1A1FB49C}">
      <dgm:prSet/>
      <dgm:spPr/>
      <dgm:t>
        <a:bodyPr/>
        <a:lstStyle/>
        <a:p>
          <a:endParaRPr lang="fi-FI"/>
        </a:p>
      </dgm:t>
    </dgm:pt>
    <dgm:pt modelId="{7C21EA0E-C8FB-4575-9735-FAA5BCBC9344}" type="sibTrans" cxnId="{F28BD2EE-10FD-4306-9549-1FBE1A1FB49C}">
      <dgm:prSet/>
      <dgm:spPr/>
      <dgm:t>
        <a:bodyPr/>
        <a:lstStyle/>
        <a:p>
          <a:endParaRPr lang="fi-FI"/>
        </a:p>
      </dgm:t>
    </dgm:pt>
    <dgm:pt modelId="{45FEF56D-15DD-4B9D-A538-202B35B3C32D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Tuottavuus</a:t>
          </a:r>
          <a:endParaRPr lang="fi-FI" dirty="0"/>
        </a:p>
      </dgm:t>
    </dgm:pt>
    <dgm:pt modelId="{D6E9F4CC-5A18-4EC7-B0C9-F6176286F464}" type="parTrans" cxnId="{C0D100B2-A097-4A10-9F8D-C66B0F99E859}">
      <dgm:prSet/>
      <dgm:spPr/>
      <dgm:t>
        <a:bodyPr/>
        <a:lstStyle/>
        <a:p>
          <a:endParaRPr lang="fi-FI"/>
        </a:p>
      </dgm:t>
    </dgm:pt>
    <dgm:pt modelId="{8011C368-8AE2-4161-B790-77A7C31553AF}" type="sibTrans" cxnId="{C0D100B2-A097-4A10-9F8D-C66B0F99E859}">
      <dgm:prSet/>
      <dgm:spPr/>
      <dgm:t>
        <a:bodyPr/>
        <a:lstStyle/>
        <a:p>
          <a:endParaRPr lang="fi-FI"/>
        </a:p>
      </dgm:t>
    </dgm:pt>
    <dgm:pt modelId="{E844B2B2-45BB-4EB2-B4E5-03CCDF387D58}">
      <dgm:prSet phldrT="[Teksti]"/>
      <dgm:spPr>
        <a:solidFill>
          <a:srgbClr val="007FA0"/>
        </a:solidFill>
        <a:ln>
          <a:noFill/>
        </a:ln>
      </dgm:spPr>
      <dgm:t>
        <a:bodyPr/>
        <a:lstStyle/>
        <a:p>
          <a:r>
            <a:rPr lang="fi-FI" dirty="0" smtClean="0"/>
            <a:t>Yksityisen sektorin tarpeet</a:t>
          </a:r>
          <a:endParaRPr lang="fi-FI" dirty="0"/>
        </a:p>
      </dgm:t>
    </dgm:pt>
    <dgm:pt modelId="{7A7849C7-BF93-4F78-8F1B-A6CA7E16932D}" type="parTrans" cxnId="{887AB06E-473A-4700-8810-9016435BD216}">
      <dgm:prSet/>
      <dgm:spPr/>
      <dgm:t>
        <a:bodyPr/>
        <a:lstStyle/>
        <a:p>
          <a:endParaRPr lang="fi-FI"/>
        </a:p>
      </dgm:t>
    </dgm:pt>
    <dgm:pt modelId="{EFD3BD37-8D36-49F9-B65B-A8F8E2CFEAC5}" type="sibTrans" cxnId="{887AB06E-473A-4700-8810-9016435BD216}">
      <dgm:prSet/>
      <dgm:spPr/>
      <dgm:t>
        <a:bodyPr/>
        <a:lstStyle/>
        <a:p>
          <a:endParaRPr lang="fi-FI"/>
        </a:p>
      </dgm:t>
    </dgm:pt>
    <dgm:pt modelId="{D5891892-3126-473F-811F-5F3F07AED8AD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Kasvu</a:t>
          </a:r>
          <a:endParaRPr lang="fi-FI" dirty="0"/>
        </a:p>
      </dgm:t>
    </dgm:pt>
    <dgm:pt modelId="{CBF90801-2529-46BC-ACB2-84B6B9F7B13C}" type="parTrans" cxnId="{0665E037-E017-4419-9A90-DEA6EF6ECE5F}">
      <dgm:prSet/>
      <dgm:spPr/>
      <dgm:t>
        <a:bodyPr/>
        <a:lstStyle/>
        <a:p>
          <a:endParaRPr lang="fi-FI"/>
        </a:p>
      </dgm:t>
    </dgm:pt>
    <dgm:pt modelId="{40578ACC-110A-4A73-81C9-A4D1CB3DED1B}" type="sibTrans" cxnId="{0665E037-E017-4419-9A90-DEA6EF6ECE5F}">
      <dgm:prSet/>
      <dgm:spPr/>
      <dgm:t>
        <a:bodyPr/>
        <a:lstStyle/>
        <a:p>
          <a:endParaRPr lang="fi-FI"/>
        </a:p>
      </dgm:t>
    </dgm:pt>
    <dgm:pt modelId="{6FC92B0E-3208-4AA6-9F55-F893002748E9}">
      <dgm:prSet phldrT="[Teksti]"/>
      <dgm:spPr>
        <a:solidFill>
          <a:srgbClr val="007FA0"/>
        </a:solidFill>
        <a:ln>
          <a:noFill/>
        </a:ln>
      </dgm:spPr>
      <dgm:t>
        <a:bodyPr/>
        <a:lstStyle/>
        <a:p>
          <a:r>
            <a:rPr lang="fi-FI" dirty="0" smtClean="0"/>
            <a:t>Digi-infran tarpeet</a:t>
          </a:r>
          <a:endParaRPr lang="fi-FI" dirty="0"/>
        </a:p>
      </dgm:t>
    </dgm:pt>
    <dgm:pt modelId="{C1BA5A20-8181-4FBC-A90B-7EC3F78F5014}" type="parTrans" cxnId="{4C8E4973-4522-4E09-AD1C-318DFAF4C39C}">
      <dgm:prSet/>
      <dgm:spPr/>
      <dgm:t>
        <a:bodyPr/>
        <a:lstStyle/>
        <a:p>
          <a:endParaRPr lang="fi-FI"/>
        </a:p>
      </dgm:t>
    </dgm:pt>
    <dgm:pt modelId="{4BAA37B1-6E9D-4D6C-B3D8-989D17780518}" type="sibTrans" cxnId="{4C8E4973-4522-4E09-AD1C-318DFAF4C39C}">
      <dgm:prSet/>
      <dgm:spPr/>
      <dgm:t>
        <a:bodyPr/>
        <a:lstStyle/>
        <a:p>
          <a:endParaRPr lang="fi-FI"/>
        </a:p>
      </dgm:t>
    </dgm:pt>
    <dgm:pt modelId="{2D58FA52-46E1-43E9-820D-E456B064ED59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Yhteentoimivat</a:t>
          </a:r>
          <a:r>
            <a:rPr lang="en-US" dirty="0" smtClean="0"/>
            <a:t> </a:t>
          </a:r>
          <a:r>
            <a:rPr lang="en-US" dirty="0" err="1" smtClean="0"/>
            <a:t>ratkaisut</a:t>
          </a:r>
          <a:endParaRPr lang="fi-FI" dirty="0"/>
        </a:p>
      </dgm:t>
    </dgm:pt>
    <dgm:pt modelId="{28E94AF6-4198-4FAD-9D5A-20DCA0C72AD3}" type="parTrans" cxnId="{EB21722C-4AF2-4539-A50A-5987FCCFFCED}">
      <dgm:prSet/>
      <dgm:spPr/>
      <dgm:t>
        <a:bodyPr/>
        <a:lstStyle/>
        <a:p>
          <a:endParaRPr lang="fi-FI"/>
        </a:p>
      </dgm:t>
    </dgm:pt>
    <dgm:pt modelId="{53FACFBD-D93E-450A-959F-7C1BFB15B195}" type="sibTrans" cxnId="{EB21722C-4AF2-4539-A50A-5987FCCFFCED}">
      <dgm:prSet/>
      <dgm:spPr/>
      <dgm:t>
        <a:bodyPr/>
        <a:lstStyle/>
        <a:p>
          <a:endParaRPr lang="fi-FI"/>
        </a:p>
      </dgm:t>
    </dgm:pt>
    <dgm:pt modelId="{ED3230E9-E3FF-4152-8F4C-6BAB3FBCE041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Säästöt</a:t>
          </a:r>
          <a:endParaRPr lang="fi-FI" dirty="0"/>
        </a:p>
      </dgm:t>
    </dgm:pt>
    <dgm:pt modelId="{0F8CEC07-BDF9-42D4-8C5F-AA912BCEEBCB}" type="parTrans" cxnId="{A7879AF8-CA1E-4EB0-BADA-75C8534C1211}">
      <dgm:prSet/>
      <dgm:spPr/>
      <dgm:t>
        <a:bodyPr/>
        <a:lstStyle/>
        <a:p>
          <a:endParaRPr lang="fi-FI"/>
        </a:p>
      </dgm:t>
    </dgm:pt>
    <dgm:pt modelId="{A11BD4A1-F466-4D87-8277-4EF0E48A2860}" type="sibTrans" cxnId="{A7879AF8-CA1E-4EB0-BADA-75C8534C1211}">
      <dgm:prSet/>
      <dgm:spPr/>
      <dgm:t>
        <a:bodyPr/>
        <a:lstStyle/>
        <a:p>
          <a:endParaRPr lang="fi-FI"/>
        </a:p>
      </dgm:t>
    </dgm:pt>
    <dgm:pt modelId="{E8F8259C-C2FD-4920-A36C-B3CE939143B2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Toimintatapojen</a:t>
          </a:r>
          <a:r>
            <a:rPr lang="en-US" dirty="0" smtClean="0"/>
            <a:t> </a:t>
          </a:r>
          <a:r>
            <a:rPr lang="en-US" dirty="0" err="1" smtClean="0"/>
            <a:t>uudistuminen</a:t>
          </a:r>
          <a:endParaRPr lang="fi-FI" dirty="0"/>
        </a:p>
      </dgm:t>
    </dgm:pt>
    <dgm:pt modelId="{01A47669-614F-40D5-A27D-62071D65D92B}" type="parTrans" cxnId="{E7476343-F75E-49A3-B2DC-AB2AE270A0F4}">
      <dgm:prSet/>
      <dgm:spPr/>
      <dgm:t>
        <a:bodyPr/>
        <a:lstStyle/>
        <a:p>
          <a:endParaRPr lang="fi-FI"/>
        </a:p>
      </dgm:t>
    </dgm:pt>
    <dgm:pt modelId="{1B682598-5C04-494A-8DF0-547D86042A99}" type="sibTrans" cxnId="{E7476343-F75E-49A3-B2DC-AB2AE270A0F4}">
      <dgm:prSet/>
      <dgm:spPr/>
      <dgm:t>
        <a:bodyPr/>
        <a:lstStyle/>
        <a:p>
          <a:endParaRPr lang="fi-FI"/>
        </a:p>
      </dgm:t>
    </dgm:pt>
    <dgm:pt modelId="{872ED9A5-D7D7-4C39-8D6A-C58B9F67FA7F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Mahdollistava</a:t>
          </a:r>
          <a:r>
            <a:rPr lang="en-US" dirty="0" smtClean="0"/>
            <a:t> </a:t>
          </a:r>
          <a:r>
            <a:rPr lang="en-US" dirty="0" err="1" smtClean="0"/>
            <a:t>lainsäädäntö</a:t>
          </a:r>
          <a:endParaRPr lang="fi-FI" dirty="0"/>
        </a:p>
      </dgm:t>
    </dgm:pt>
    <dgm:pt modelId="{FC35C09A-6986-4FDB-8C81-38C104727866}" type="parTrans" cxnId="{86461707-9CAC-46F3-B0A7-143C798D7388}">
      <dgm:prSet/>
      <dgm:spPr/>
      <dgm:t>
        <a:bodyPr/>
        <a:lstStyle/>
        <a:p>
          <a:endParaRPr lang="fi-FI"/>
        </a:p>
      </dgm:t>
    </dgm:pt>
    <dgm:pt modelId="{E641B311-7693-437E-A3CB-3FD0E014B6D6}" type="sibTrans" cxnId="{86461707-9CAC-46F3-B0A7-143C798D7388}">
      <dgm:prSet/>
      <dgm:spPr/>
      <dgm:t>
        <a:bodyPr/>
        <a:lstStyle/>
        <a:p>
          <a:endParaRPr lang="fi-FI"/>
        </a:p>
      </dgm:t>
    </dgm:pt>
    <dgm:pt modelId="{8F165736-AC9D-459E-B4AC-47A6B4899DB4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Innovaatiot</a:t>
          </a:r>
          <a:endParaRPr lang="fi-FI" dirty="0"/>
        </a:p>
      </dgm:t>
    </dgm:pt>
    <dgm:pt modelId="{C977A99E-0623-4CC5-BC25-5038313671FE}" type="parTrans" cxnId="{04612D49-EDF2-43D6-A8F9-42704A9814D5}">
      <dgm:prSet/>
      <dgm:spPr/>
      <dgm:t>
        <a:bodyPr/>
        <a:lstStyle/>
        <a:p>
          <a:endParaRPr lang="fi-FI"/>
        </a:p>
      </dgm:t>
    </dgm:pt>
    <dgm:pt modelId="{5AF9597C-6F40-4321-BDCF-02F0E62DC918}" type="sibTrans" cxnId="{04612D49-EDF2-43D6-A8F9-42704A9814D5}">
      <dgm:prSet/>
      <dgm:spPr/>
      <dgm:t>
        <a:bodyPr/>
        <a:lstStyle/>
        <a:p>
          <a:endParaRPr lang="fi-FI"/>
        </a:p>
      </dgm:t>
    </dgm:pt>
    <dgm:pt modelId="{C2A999BF-83EB-448F-9C88-BE6CCAE7B63F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Liiketoiminta-sovellukset</a:t>
          </a:r>
          <a:endParaRPr lang="fi-FI" dirty="0"/>
        </a:p>
      </dgm:t>
    </dgm:pt>
    <dgm:pt modelId="{17074D1A-8E5E-4A3E-8C7E-9BA660938B54}" type="parTrans" cxnId="{9E1EA860-5F13-45B0-8D6D-394CC11C9749}">
      <dgm:prSet/>
      <dgm:spPr/>
      <dgm:t>
        <a:bodyPr/>
        <a:lstStyle/>
        <a:p>
          <a:endParaRPr lang="fi-FI"/>
        </a:p>
      </dgm:t>
    </dgm:pt>
    <dgm:pt modelId="{5B6B59C8-F3BA-41CA-8E3C-180ADF279004}" type="sibTrans" cxnId="{9E1EA860-5F13-45B0-8D6D-394CC11C9749}">
      <dgm:prSet/>
      <dgm:spPr/>
      <dgm:t>
        <a:bodyPr/>
        <a:lstStyle/>
        <a:p>
          <a:endParaRPr lang="fi-FI"/>
        </a:p>
      </dgm:t>
    </dgm:pt>
    <dgm:pt modelId="{821B68F4-AC18-4A12-8DC5-269BF383E95A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Vienti</a:t>
          </a:r>
          <a:endParaRPr lang="fi-FI" dirty="0"/>
        </a:p>
      </dgm:t>
    </dgm:pt>
    <dgm:pt modelId="{BFE04D71-25B8-4FD4-B6F8-71A6C2EADE98}" type="parTrans" cxnId="{CB165985-FBC7-45CF-9EC7-76DECCA027F4}">
      <dgm:prSet/>
      <dgm:spPr/>
      <dgm:t>
        <a:bodyPr/>
        <a:lstStyle/>
        <a:p>
          <a:endParaRPr lang="fi-FI"/>
        </a:p>
      </dgm:t>
    </dgm:pt>
    <dgm:pt modelId="{A9334FF7-FF1E-4583-B591-51CA33ED017B}" type="sibTrans" cxnId="{CB165985-FBC7-45CF-9EC7-76DECCA027F4}">
      <dgm:prSet/>
      <dgm:spPr/>
      <dgm:t>
        <a:bodyPr/>
        <a:lstStyle/>
        <a:p>
          <a:endParaRPr lang="fi-FI"/>
        </a:p>
      </dgm:t>
    </dgm:pt>
    <dgm:pt modelId="{C448BBA1-4D1D-4B24-AE17-FAD4FCC1C1B0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err="1" smtClean="0"/>
            <a:t>Standardit</a:t>
          </a:r>
          <a:endParaRPr lang="fi-FI" dirty="0"/>
        </a:p>
      </dgm:t>
    </dgm:pt>
    <dgm:pt modelId="{C0F57F10-31E1-40B3-88E3-52AFF23EF18A}" type="parTrans" cxnId="{E511F45A-DA46-42D4-815E-68AB7B751FD3}">
      <dgm:prSet/>
      <dgm:spPr/>
      <dgm:t>
        <a:bodyPr/>
        <a:lstStyle/>
        <a:p>
          <a:endParaRPr lang="fi-FI"/>
        </a:p>
      </dgm:t>
    </dgm:pt>
    <dgm:pt modelId="{4EE3AD29-888D-4CDC-8E66-CD820DF7D905}" type="sibTrans" cxnId="{E511F45A-DA46-42D4-815E-68AB7B751FD3}">
      <dgm:prSet/>
      <dgm:spPr/>
      <dgm:t>
        <a:bodyPr/>
        <a:lstStyle/>
        <a:p>
          <a:endParaRPr lang="fi-FI"/>
        </a:p>
      </dgm:t>
    </dgm:pt>
    <dgm:pt modelId="{78A23C61-A0E8-4282-86C5-230817741F4C}">
      <dgm:prSet phldrT="[Teksti]"/>
      <dgm:spPr>
        <a:solidFill>
          <a:srgbClr val="86CDBF"/>
        </a:solidFill>
        <a:ln>
          <a:noFill/>
        </a:ln>
      </dgm:spPr>
      <dgm:t>
        <a:bodyPr/>
        <a:lstStyle/>
        <a:p>
          <a:r>
            <a:rPr lang="en-US" dirty="0" smtClean="0"/>
            <a:t>ja </a:t>
          </a:r>
          <a:r>
            <a:rPr lang="en-US" dirty="0" err="1" smtClean="0"/>
            <a:t>avoin</a:t>
          </a:r>
          <a:r>
            <a:rPr lang="en-US" dirty="0" smtClean="0"/>
            <a:t> </a:t>
          </a:r>
          <a:r>
            <a:rPr lang="en-US" dirty="0" err="1" smtClean="0"/>
            <a:t>lähdekoodi</a:t>
          </a:r>
          <a:endParaRPr lang="fi-FI" dirty="0"/>
        </a:p>
      </dgm:t>
    </dgm:pt>
    <dgm:pt modelId="{E58AEF6C-8E45-4A09-B0D3-E57EFFF06E7D}" type="parTrans" cxnId="{C50AE43F-A0DC-49E0-A89F-B289CFF8942D}">
      <dgm:prSet/>
      <dgm:spPr/>
    </dgm:pt>
    <dgm:pt modelId="{6381A6A0-F5B3-4167-BD50-8AE94C752BF8}" type="sibTrans" cxnId="{C50AE43F-A0DC-49E0-A89F-B289CFF8942D}">
      <dgm:prSet/>
      <dgm:spPr/>
    </dgm:pt>
    <dgm:pt modelId="{DE8D48FF-D69D-4182-A3F7-3633F538B86A}" type="pres">
      <dgm:prSet presAssocID="{690F843E-0269-42D2-BF9A-34AFC7C6B4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A6DD471-C200-4A4B-B357-87FACE38890C}" type="pres">
      <dgm:prSet presAssocID="{75878993-3017-41EF-8827-4D198F19A662}" presName="composite" presStyleCnt="0"/>
      <dgm:spPr/>
    </dgm:pt>
    <dgm:pt modelId="{A22AF696-0ACE-4306-852B-54155297C543}" type="pres">
      <dgm:prSet presAssocID="{75878993-3017-41EF-8827-4D198F19A66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EC7B5A2-1489-41A7-8BF0-7B6FD0136954}" type="pres">
      <dgm:prSet presAssocID="{75878993-3017-41EF-8827-4D198F19A66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0184237-DCFB-4CAC-848F-5FC72B485447}" type="pres">
      <dgm:prSet presAssocID="{7C21EA0E-C8FB-4575-9735-FAA5BCBC9344}" presName="space" presStyleCnt="0"/>
      <dgm:spPr/>
    </dgm:pt>
    <dgm:pt modelId="{EC7424E5-6A1F-4669-AABE-1846950AE74E}" type="pres">
      <dgm:prSet presAssocID="{E844B2B2-45BB-4EB2-B4E5-03CCDF387D58}" presName="composite" presStyleCnt="0"/>
      <dgm:spPr/>
    </dgm:pt>
    <dgm:pt modelId="{01DC58BF-2DC2-4873-8561-D8373A525FDB}" type="pres">
      <dgm:prSet presAssocID="{E844B2B2-45BB-4EB2-B4E5-03CCDF387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D94BDC-73F2-4633-B506-AC3A314FCDBC}" type="pres">
      <dgm:prSet presAssocID="{E844B2B2-45BB-4EB2-B4E5-03CCDF387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8845313-9202-4200-95EE-8B5819FEA07A}" type="pres">
      <dgm:prSet presAssocID="{EFD3BD37-8D36-49F9-B65B-A8F8E2CFEAC5}" presName="space" presStyleCnt="0"/>
      <dgm:spPr/>
    </dgm:pt>
    <dgm:pt modelId="{3D417C95-F6B9-42C9-AB61-CD950982B6F5}" type="pres">
      <dgm:prSet presAssocID="{6FC92B0E-3208-4AA6-9F55-F893002748E9}" presName="composite" presStyleCnt="0"/>
      <dgm:spPr/>
    </dgm:pt>
    <dgm:pt modelId="{4998C3DB-3742-440C-87C4-B7C7B20DA12E}" type="pres">
      <dgm:prSet presAssocID="{6FC92B0E-3208-4AA6-9F55-F893002748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89B9F43-F91D-4859-80C7-91ED0CCE950C}" type="pres">
      <dgm:prSet presAssocID="{6FC92B0E-3208-4AA6-9F55-F893002748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08DCE69-AE26-4BC9-9660-3E70D763D1E4}" type="presOf" srcId="{821B68F4-AC18-4A12-8DC5-269BF383E95A}" destId="{76D94BDC-73F2-4633-B506-AC3A314FCDBC}" srcOrd="0" destOrd="3" presId="urn:microsoft.com/office/officeart/2005/8/layout/hList1"/>
    <dgm:cxn modelId="{EB21722C-4AF2-4539-A50A-5987FCCFFCED}" srcId="{6FC92B0E-3208-4AA6-9F55-F893002748E9}" destId="{2D58FA52-46E1-43E9-820D-E456B064ED59}" srcOrd="0" destOrd="0" parTransId="{28E94AF6-4198-4FAD-9D5A-20DCA0C72AD3}" sibTransId="{53FACFBD-D93E-450A-959F-7C1BFB15B195}"/>
    <dgm:cxn modelId="{A7879AF8-CA1E-4EB0-BADA-75C8534C1211}" srcId="{75878993-3017-41EF-8827-4D198F19A662}" destId="{ED3230E9-E3FF-4152-8F4C-6BAB3FBCE041}" srcOrd="1" destOrd="0" parTransId="{0F8CEC07-BDF9-42D4-8C5F-AA912BCEEBCB}" sibTransId="{A11BD4A1-F466-4D87-8277-4EF0E48A2860}"/>
    <dgm:cxn modelId="{0665E037-E017-4419-9A90-DEA6EF6ECE5F}" srcId="{E844B2B2-45BB-4EB2-B4E5-03CCDF387D58}" destId="{D5891892-3126-473F-811F-5F3F07AED8AD}" srcOrd="0" destOrd="0" parTransId="{CBF90801-2529-46BC-ACB2-84B6B9F7B13C}" sibTransId="{40578ACC-110A-4A73-81C9-A4D1CB3DED1B}"/>
    <dgm:cxn modelId="{C50AE43F-A0DC-49E0-A89F-B289CFF8942D}" srcId="{6FC92B0E-3208-4AA6-9F55-F893002748E9}" destId="{78A23C61-A0E8-4282-86C5-230817741F4C}" srcOrd="2" destOrd="0" parTransId="{E58AEF6C-8E45-4A09-B0D3-E57EFFF06E7D}" sibTransId="{6381A6A0-F5B3-4167-BD50-8AE94C752BF8}"/>
    <dgm:cxn modelId="{06FA595C-9599-47C7-AD15-25714D1339A9}" type="presOf" srcId="{E844B2B2-45BB-4EB2-B4E5-03CCDF387D58}" destId="{01DC58BF-2DC2-4873-8561-D8373A525FDB}" srcOrd="0" destOrd="0" presId="urn:microsoft.com/office/officeart/2005/8/layout/hList1"/>
    <dgm:cxn modelId="{EDC98980-D07E-45EE-86B7-8D29A0064408}" type="presOf" srcId="{872ED9A5-D7D7-4C39-8D6A-C58B9F67FA7F}" destId="{DEC7B5A2-1489-41A7-8BF0-7B6FD0136954}" srcOrd="0" destOrd="3" presId="urn:microsoft.com/office/officeart/2005/8/layout/hList1"/>
    <dgm:cxn modelId="{CB165985-FBC7-45CF-9EC7-76DECCA027F4}" srcId="{E844B2B2-45BB-4EB2-B4E5-03CCDF387D58}" destId="{821B68F4-AC18-4A12-8DC5-269BF383E95A}" srcOrd="3" destOrd="0" parTransId="{BFE04D71-25B8-4FD4-B6F8-71A6C2EADE98}" sibTransId="{A9334FF7-FF1E-4583-B591-51CA33ED017B}"/>
    <dgm:cxn modelId="{4C8E4973-4522-4E09-AD1C-318DFAF4C39C}" srcId="{690F843E-0269-42D2-BF9A-34AFC7C6B4D0}" destId="{6FC92B0E-3208-4AA6-9F55-F893002748E9}" srcOrd="2" destOrd="0" parTransId="{C1BA5A20-8181-4FBC-A90B-7EC3F78F5014}" sibTransId="{4BAA37B1-6E9D-4D6C-B3D8-989D17780518}"/>
    <dgm:cxn modelId="{887AB06E-473A-4700-8810-9016435BD216}" srcId="{690F843E-0269-42D2-BF9A-34AFC7C6B4D0}" destId="{E844B2B2-45BB-4EB2-B4E5-03CCDF387D58}" srcOrd="1" destOrd="0" parTransId="{7A7849C7-BF93-4F78-8F1B-A6CA7E16932D}" sibTransId="{EFD3BD37-8D36-49F9-B65B-A8F8E2CFEAC5}"/>
    <dgm:cxn modelId="{40BFC8D2-82CF-4D64-8CBA-0D290B1DC5BA}" type="presOf" srcId="{75878993-3017-41EF-8827-4D198F19A662}" destId="{A22AF696-0ACE-4306-852B-54155297C543}" srcOrd="0" destOrd="0" presId="urn:microsoft.com/office/officeart/2005/8/layout/hList1"/>
    <dgm:cxn modelId="{87DAFC2C-9587-452E-AA92-6DA4F5E6FBE2}" type="presOf" srcId="{ED3230E9-E3FF-4152-8F4C-6BAB3FBCE041}" destId="{DEC7B5A2-1489-41A7-8BF0-7B6FD0136954}" srcOrd="0" destOrd="1" presId="urn:microsoft.com/office/officeart/2005/8/layout/hList1"/>
    <dgm:cxn modelId="{FD65066A-F750-40A7-BC74-EDD4D0E06B35}" type="presOf" srcId="{D5891892-3126-473F-811F-5F3F07AED8AD}" destId="{76D94BDC-73F2-4633-B506-AC3A314FCDBC}" srcOrd="0" destOrd="0" presId="urn:microsoft.com/office/officeart/2005/8/layout/hList1"/>
    <dgm:cxn modelId="{E7476343-F75E-49A3-B2DC-AB2AE270A0F4}" srcId="{75878993-3017-41EF-8827-4D198F19A662}" destId="{E8F8259C-C2FD-4920-A36C-B3CE939143B2}" srcOrd="2" destOrd="0" parTransId="{01A47669-614F-40D5-A27D-62071D65D92B}" sibTransId="{1B682598-5C04-494A-8DF0-547D86042A99}"/>
    <dgm:cxn modelId="{B72D5ED2-B25D-4C42-905A-FBEA322DA5D2}" type="presOf" srcId="{690F843E-0269-42D2-BF9A-34AFC7C6B4D0}" destId="{DE8D48FF-D69D-4182-A3F7-3633F538B86A}" srcOrd="0" destOrd="0" presId="urn:microsoft.com/office/officeart/2005/8/layout/hList1"/>
    <dgm:cxn modelId="{86461707-9CAC-46F3-B0A7-143C798D7388}" srcId="{75878993-3017-41EF-8827-4D198F19A662}" destId="{872ED9A5-D7D7-4C39-8D6A-C58B9F67FA7F}" srcOrd="3" destOrd="0" parTransId="{FC35C09A-6986-4FDB-8C81-38C104727866}" sibTransId="{E641B311-7693-437E-A3CB-3FD0E014B6D6}"/>
    <dgm:cxn modelId="{F28BD2EE-10FD-4306-9549-1FBE1A1FB49C}" srcId="{690F843E-0269-42D2-BF9A-34AFC7C6B4D0}" destId="{75878993-3017-41EF-8827-4D198F19A662}" srcOrd="0" destOrd="0" parTransId="{01FFBFB6-EDB3-4B77-940B-F1EA259EE651}" sibTransId="{7C21EA0E-C8FB-4575-9735-FAA5BCBC9344}"/>
    <dgm:cxn modelId="{E511F45A-DA46-42D4-815E-68AB7B751FD3}" srcId="{6FC92B0E-3208-4AA6-9F55-F893002748E9}" destId="{C448BBA1-4D1D-4B24-AE17-FAD4FCC1C1B0}" srcOrd="1" destOrd="0" parTransId="{C0F57F10-31E1-40B3-88E3-52AFF23EF18A}" sibTransId="{4EE3AD29-888D-4CDC-8E66-CD820DF7D905}"/>
    <dgm:cxn modelId="{F70E2D40-3153-45A2-8BA6-FC4695251A5E}" type="presOf" srcId="{C448BBA1-4D1D-4B24-AE17-FAD4FCC1C1B0}" destId="{389B9F43-F91D-4859-80C7-91ED0CCE950C}" srcOrd="0" destOrd="1" presId="urn:microsoft.com/office/officeart/2005/8/layout/hList1"/>
    <dgm:cxn modelId="{6157BC96-5F7C-44EB-9E08-A0A81EB07825}" type="presOf" srcId="{45FEF56D-15DD-4B9D-A538-202B35B3C32D}" destId="{DEC7B5A2-1489-41A7-8BF0-7B6FD0136954}" srcOrd="0" destOrd="0" presId="urn:microsoft.com/office/officeart/2005/8/layout/hList1"/>
    <dgm:cxn modelId="{9E1EA860-5F13-45B0-8D6D-394CC11C9749}" srcId="{E844B2B2-45BB-4EB2-B4E5-03CCDF387D58}" destId="{C2A999BF-83EB-448F-9C88-BE6CCAE7B63F}" srcOrd="2" destOrd="0" parTransId="{17074D1A-8E5E-4A3E-8C7E-9BA660938B54}" sibTransId="{5B6B59C8-F3BA-41CA-8E3C-180ADF279004}"/>
    <dgm:cxn modelId="{C0D100B2-A097-4A10-9F8D-C66B0F99E859}" srcId="{75878993-3017-41EF-8827-4D198F19A662}" destId="{45FEF56D-15DD-4B9D-A538-202B35B3C32D}" srcOrd="0" destOrd="0" parTransId="{D6E9F4CC-5A18-4EC7-B0C9-F6176286F464}" sibTransId="{8011C368-8AE2-4161-B790-77A7C31553AF}"/>
    <dgm:cxn modelId="{24FD52A5-61B8-4136-892F-DDDB01A82CE0}" type="presOf" srcId="{C2A999BF-83EB-448F-9C88-BE6CCAE7B63F}" destId="{76D94BDC-73F2-4633-B506-AC3A314FCDBC}" srcOrd="0" destOrd="2" presId="urn:microsoft.com/office/officeart/2005/8/layout/hList1"/>
    <dgm:cxn modelId="{881A0A8A-1AB7-44A7-984E-71C98B04FEDA}" type="presOf" srcId="{8F165736-AC9D-459E-B4AC-47A6B4899DB4}" destId="{76D94BDC-73F2-4633-B506-AC3A314FCDBC}" srcOrd="0" destOrd="1" presId="urn:microsoft.com/office/officeart/2005/8/layout/hList1"/>
    <dgm:cxn modelId="{04612D49-EDF2-43D6-A8F9-42704A9814D5}" srcId="{E844B2B2-45BB-4EB2-B4E5-03CCDF387D58}" destId="{8F165736-AC9D-459E-B4AC-47A6B4899DB4}" srcOrd="1" destOrd="0" parTransId="{C977A99E-0623-4CC5-BC25-5038313671FE}" sibTransId="{5AF9597C-6F40-4321-BDCF-02F0E62DC918}"/>
    <dgm:cxn modelId="{51251643-0660-4992-A4B6-F4F4B35F3006}" type="presOf" srcId="{6FC92B0E-3208-4AA6-9F55-F893002748E9}" destId="{4998C3DB-3742-440C-87C4-B7C7B20DA12E}" srcOrd="0" destOrd="0" presId="urn:microsoft.com/office/officeart/2005/8/layout/hList1"/>
    <dgm:cxn modelId="{2C17CA3A-8255-4E71-BCD4-ABADEDCEED5F}" type="presOf" srcId="{2D58FA52-46E1-43E9-820D-E456B064ED59}" destId="{389B9F43-F91D-4859-80C7-91ED0CCE950C}" srcOrd="0" destOrd="0" presId="urn:microsoft.com/office/officeart/2005/8/layout/hList1"/>
    <dgm:cxn modelId="{DA42C91E-1B36-4DBF-8463-D8FB60570F7B}" type="presOf" srcId="{E8F8259C-C2FD-4920-A36C-B3CE939143B2}" destId="{DEC7B5A2-1489-41A7-8BF0-7B6FD0136954}" srcOrd="0" destOrd="2" presId="urn:microsoft.com/office/officeart/2005/8/layout/hList1"/>
    <dgm:cxn modelId="{7791D81C-B6BA-4255-A880-F8CF7FD8B278}" type="presOf" srcId="{78A23C61-A0E8-4282-86C5-230817741F4C}" destId="{389B9F43-F91D-4859-80C7-91ED0CCE950C}" srcOrd="0" destOrd="2" presId="urn:microsoft.com/office/officeart/2005/8/layout/hList1"/>
    <dgm:cxn modelId="{D3AEB130-BB3A-40AA-9325-440AB5652E19}" type="presParOf" srcId="{DE8D48FF-D69D-4182-A3F7-3633F538B86A}" destId="{8A6DD471-C200-4A4B-B357-87FACE38890C}" srcOrd="0" destOrd="0" presId="urn:microsoft.com/office/officeart/2005/8/layout/hList1"/>
    <dgm:cxn modelId="{29FAC5E8-5CD9-4078-AB9E-1BAB16E1C15D}" type="presParOf" srcId="{8A6DD471-C200-4A4B-B357-87FACE38890C}" destId="{A22AF696-0ACE-4306-852B-54155297C543}" srcOrd="0" destOrd="0" presId="urn:microsoft.com/office/officeart/2005/8/layout/hList1"/>
    <dgm:cxn modelId="{ED4DEE2A-A82A-4DE8-A694-251266C6DCA9}" type="presParOf" srcId="{8A6DD471-C200-4A4B-B357-87FACE38890C}" destId="{DEC7B5A2-1489-41A7-8BF0-7B6FD0136954}" srcOrd="1" destOrd="0" presId="urn:microsoft.com/office/officeart/2005/8/layout/hList1"/>
    <dgm:cxn modelId="{A49DD90D-350E-43B3-A714-6385B9EB6023}" type="presParOf" srcId="{DE8D48FF-D69D-4182-A3F7-3633F538B86A}" destId="{D0184237-DCFB-4CAC-848F-5FC72B485447}" srcOrd="1" destOrd="0" presId="urn:microsoft.com/office/officeart/2005/8/layout/hList1"/>
    <dgm:cxn modelId="{43D54DF6-344D-44E0-A9AA-579880847D8D}" type="presParOf" srcId="{DE8D48FF-D69D-4182-A3F7-3633F538B86A}" destId="{EC7424E5-6A1F-4669-AABE-1846950AE74E}" srcOrd="2" destOrd="0" presId="urn:microsoft.com/office/officeart/2005/8/layout/hList1"/>
    <dgm:cxn modelId="{5D0A7153-5943-4CEC-B268-8A0533980BBD}" type="presParOf" srcId="{EC7424E5-6A1F-4669-AABE-1846950AE74E}" destId="{01DC58BF-2DC2-4873-8561-D8373A525FDB}" srcOrd="0" destOrd="0" presId="urn:microsoft.com/office/officeart/2005/8/layout/hList1"/>
    <dgm:cxn modelId="{C493A4E8-2F93-46A4-B246-F398C6CB71A4}" type="presParOf" srcId="{EC7424E5-6A1F-4669-AABE-1846950AE74E}" destId="{76D94BDC-73F2-4633-B506-AC3A314FCDBC}" srcOrd="1" destOrd="0" presId="urn:microsoft.com/office/officeart/2005/8/layout/hList1"/>
    <dgm:cxn modelId="{61EA8682-DABD-4BDE-9921-D86364797FFD}" type="presParOf" srcId="{DE8D48FF-D69D-4182-A3F7-3633F538B86A}" destId="{58845313-9202-4200-95EE-8B5819FEA07A}" srcOrd="3" destOrd="0" presId="urn:microsoft.com/office/officeart/2005/8/layout/hList1"/>
    <dgm:cxn modelId="{323C2848-1D05-4814-870F-2037DFBE3F30}" type="presParOf" srcId="{DE8D48FF-D69D-4182-A3F7-3633F538B86A}" destId="{3D417C95-F6B9-42C9-AB61-CD950982B6F5}" srcOrd="4" destOrd="0" presId="urn:microsoft.com/office/officeart/2005/8/layout/hList1"/>
    <dgm:cxn modelId="{97BD30FC-E41D-46B4-A208-BB1D6818024A}" type="presParOf" srcId="{3D417C95-F6B9-42C9-AB61-CD950982B6F5}" destId="{4998C3DB-3742-440C-87C4-B7C7B20DA12E}" srcOrd="0" destOrd="0" presId="urn:microsoft.com/office/officeart/2005/8/layout/hList1"/>
    <dgm:cxn modelId="{42CEC4DC-493D-4744-ADDB-9BEEED9BB022}" type="presParOf" srcId="{3D417C95-F6B9-42C9-AB61-CD950982B6F5}" destId="{389B9F43-F91D-4859-80C7-91ED0CCE95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AF696-0ACE-4306-852B-54155297C543}">
      <dsp:nvSpPr>
        <dsp:cNvPr id="0" name=""/>
        <dsp:cNvSpPr/>
      </dsp:nvSpPr>
      <dsp:spPr>
        <a:xfrm>
          <a:off x="2484" y="557594"/>
          <a:ext cx="2421947" cy="801189"/>
        </a:xfrm>
        <a:prstGeom prst="rect">
          <a:avLst/>
        </a:prstGeom>
        <a:solidFill>
          <a:srgbClr val="007F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Julkisen sektorin tarpeet</a:t>
          </a:r>
          <a:endParaRPr lang="fi-FI" sz="2200" kern="1200" dirty="0"/>
        </a:p>
      </dsp:txBody>
      <dsp:txXfrm>
        <a:off x="2484" y="557594"/>
        <a:ext cx="2421947" cy="801189"/>
      </dsp:txXfrm>
    </dsp:sp>
    <dsp:sp modelId="{DEC7B5A2-1489-41A7-8BF0-7B6FD0136954}">
      <dsp:nvSpPr>
        <dsp:cNvPr id="0" name=""/>
        <dsp:cNvSpPr/>
      </dsp:nvSpPr>
      <dsp:spPr>
        <a:xfrm>
          <a:off x="2484" y="1358783"/>
          <a:ext cx="2421947" cy="2294819"/>
        </a:xfrm>
        <a:prstGeom prst="rect">
          <a:avLst/>
        </a:prstGeom>
        <a:solidFill>
          <a:srgbClr val="86CDB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Tuottavuus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Säästöt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Toimintatapojen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uudistuminen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Mahdollistava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lainsäädäntö</a:t>
          </a:r>
          <a:endParaRPr lang="fi-FI" sz="2200" kern="1200" dirty="0"/>
        </a:p>
      </dsp:txBody>
      <dsp:txXfrm>
        <a:off x="2484" y="1358783"/>
        <a:ext cx="2421947" cy="2294819"/>
      </dsp:txXfrm>
    </dsp:sp>
    <dsp:sp modelId="{01DC58BF-2DC2-4873-8561-D8373A525FDB}">
      <dsp:nvSpPr>
        <dsp:cNvPr id="0" name=""/>
        <dsp:cNvSpPr/>
      </dsp:nvSpPr>
      <dsp:spPr>
        <a:xfrm>
          <a:off x="2763504" y="557594"/>
          <a:ext cx="2421947" cy="801189"/>
        </a:xfrm>
        <a:prstGeom prst="rect">
          <a:avLst/>
        </a:prstGeom>
        <a:solidFill>
          <a:srgbClr val="007F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Yksityisen sektorin tarpeet</a:t>
          </a:r>
          <a:endParaRPr lang="fi-FI" sz="2200" kern="1200" dirty="0"/>
        </a:p>
      </dsp:txBody>
      <dsp:txXfrm>
        <a:off x="2763504" y="557594"/>
        <a:ext cx="2421947" cy="801189"/>
      </dsp:txXfrm>
    </dsp:sp>
    <dsp:sp modelId="{76D94BDC-73F2-4633-B506-AC3A314FCDBC}">
      <dsp:nvSpPr>
        <dsp:cNvPr id="0" name=""/>
        <dsp:cNvSpPr/>
      </dsp:nvSpPr>
      <dsp:spPr>
        <a:xfrm>
          <a:off x="2763504" y="1358783"/>
          <a:ext cx="2421947" cy="2294819"/>
        </a:xfrm>
        <a:prstGeom prst="rect">
          <a:avLst/>
        </a:prstGeom>
        <a:solidFill>
          <a:srgbClr val="86CDB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Kasvu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Innovaatiot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Liiketoiminta-sovellukset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Vienti</a:t>
          </a:r>
          <a:endParaRPr lang="fi-FI" sz="2200" kern="1200" dirty="0"/>
        </a:p>
      </dsp:txBody>
      <dsp:txXfrm>
        <a:off x="2763504" y="1358783"/>
        <a:ext cx="2421947" cy="2294819"/>
      </dsp:txXfrm>
    </dsp:sp>
    <dsp:sp modelId="{4998C3DB-3742-440C-87C4-B7C7B20DA12E}">
      <dsp:nvSpPr>
        <dsp:cNvPr id="0" name=""/>
        <dsp:cNvSpPr/>
      </dsp:nvSpPr>
      <dsp:spPr>
        <a:xfrm>
          <a:off x="5524524" y="557594"/>
          <a:ext cx="2421947" cy="801189"/>
        </a:xfrm>
        <a:prstGeom prst="rect">
          <a:avLst/>
        </a:prstGeom>
        <a:solidFill>
          <a:srgbClr val="007F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Digi-infran tarpeet</a:t>
          </a:r>
          <a:endParaRPr lang="fi-FI" sz="2200" kern="1200" dirty="0"/>
        </a:p>
      </dsp:txBody>
      <dsp:txXfrm>
        <a:off x="5524524" y="557594"/>
        <a:ext cx="2421947" cy="801189"/>
      </dsp:txXfrm>
    </dsp:sp>
    <dsp:sp modelId="{389B9F43-F91D-4859-80C7-91ED0CCE950C}">
      <dsp:nvSpPr>
        <dsp:cNvPr id="0" name=""/>
        <dsp:cNvSpPr/>
      </dsp:nvSpPr>
      <dsp:spPr>
        <a:xfrm>
          <a:off x="5524524" y="1358783"/>
          <a:ext cx="2421947" cy="2294819"/>
        </a:xfrm>
        <a:prstGeom prst="rect">
          <a:avLst/>
        </a:prstGeom>
        <a:solidFill>
          <a:srgbClr val="86CDB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Yhteentoimivat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ratkaisut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Standardit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ja </a:t>
          </a:r>
          <a:r>
            <a:rPr lang="en-US" sz="2200" kern="1200" dirty="0" err="1" smtClean="0"/>
            <a:t>avoin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lähdekoodi</a:t>
          </a:r>
          <a:endParaRPr lang="fi-FI" sz="2200" kern="1200" dirty="0"/>
        </a:p>
      </dsp:txBody>
      <dsp:txXfrm>
        <a:off x="5524524" y="1358783"/>
        <a:ext cx="2421947" cy="229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B563D-E826-AA47-B762-120460208588}" type="datetimeFigureOut">
              <a:t>12.1.2018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3368-2875-D244-9B4F-4B919C7AAF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3EF89-5071-6849-A740-5EBB555D1431}" type="datetimeFigureOut">
              <a:t>12.1.2018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449EF-25F5-3045-BDC1-90276759D1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49EF-25F5-3045-BDC1-90276759D19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5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TEEMU</a:t>
            </a:r>
            <a:r>
              <a:rPr lang="fi-FI" baseline="0" dirty="0" smtClean="0"/>
              <a:t> &amp; TP, TÄSTÄ VOISI HARKITA JOTAIN KUVALLISTA!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49EF-25F5-3045-BDC1-90276759D19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0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449EF-25F5-3045-BDC1-90276759D19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05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3" y="1574358"/>
            <a:ext cx="5636396" cy="2433099"/>
          </a:xfrm>
        </p:spPr>
        <p:txBody>
          <a:bodyPr/>
          <a:lstStyle>
            <a:lvl1pPr marL="0" indent="0" algn="l">
              <a:lnSpc>
                <a:spcPts val="4200"/>
              </a:lnSpc>
              <a:spcAft>
                <a:spcPts val="600"/>
              </a:spcAft>
              <a:buFontTx/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313" y="4283615"/>
            <a:ext cx="4103687" cy="445139"/>
          </a:xfrm>
        </p:spPr>
        <p:txBody>
          <a:bodyPr/>
          <a:lstStyle>
            <a:lvl1pPr marL="0" indent="0" algn="l">
              <a:lnSpc>
                <a:spcPts val="4200"/>
              </a:lnSpc>
              <a:spcAft>
                <a:spcPts val="600"/>
              </a:spcAft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38315"/>
            <a:ext cx="1734560" cy="6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84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teksti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 algn="l">
              <a:defRPr sz="37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84391" y="4795846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16C8D"/>
                </a:solidFill>
                <a:latin typeface="Corbel"/>
                <a:ea typeface="+mn-ea"/>
                <a:cs typeface="Corbe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CFF564-DE76-FA45-9857-EA0C28C10AD0}" type="datetime1">
              <a:rPr lang="fi-FI" smtClean="0"/>
              <a:pPr/>
              <a:t>12.1.2018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789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+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 algn="l">
              <a:defRPr sz="37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+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84391" y="4795846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16C8D"/>
                </a:solidFill>
                <a:latin typeface="Corbel"/>
                <a:ea typeface="+mn-ea"/>
                <a:cs typeface="Corbe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CFF564-DE76-FA45-9857-EA0C28C10AD0}" type="datetime1">
              <a:rPr lang="fi-FI" smtClean="0"/>
              <a:pPr/>
              <a:t>12.1.2018</a:t>
            </a:fld>
            <a:endParaRPr lang="fi-FI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762" y="742294"/>
            <a:ext cx="7959255" cy="3627342"/>
          </a:xfrm>
        </p:spPr>
        <p:txBody>
          <a:bodyPr/>
          <a:lstStyle>
            <a:lvl1pPr marL="0" indent="0" algn="ctr">
              <a:lnSpc>
                <a:spcPts val="5000"/>
              </a:lnSpc>
              <a:spcAft>
                <a:spcPts val="600"/>
              </a:spcAft>
              <a:buFontTx/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Otsikko kuvan päällä</a:t>
            </a:r>
            <a:endParaRPr lang="fi-FI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8762" y="411163"/>
            <a:ext cx="7959255" cy="259397"/>
          </a:xfrm>
        </p:spPr>
        <p:txBody>
          <a:bodyPr/>
          <a:lstStyle>
            <a:lvl1pPr marL="0" indent="0" algn="ctr">
              <a:lnSpc>
                <a:spcPts val="1700"/>
              </a:lnSpc>
              <a:spcAft>
                <a:spcPts val="600"/>
              </a:spcAft>
              <a:buFontTx/>
              <a:buNone/>
              <a:defRPr sz="1800" b="1" u="none" cap="all" spc="300" baseline="0">
                <a:solidFill>
                  <a:schemeClr val="bg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ste, ratkaisu, 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50CFF564-DE76-FA45-9857-EA0C28C10AD0}" type="datetime1">
              <a:t>12.1.2018</a:t>
            </a:fld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12493" y="2418002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</a:t>
            </a:r>
            <a:r>
              <a:rPr lang="fi-FI" dirty="0"/>
              <a:t>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/>
              <a:t>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 smtClean="0"/>
              <a:t>styles</a:t>
            </a:r>
            <a:endParaRPr lang="fi-FI" dirty="0"/>
          </a:p>
        </p:txBody>
      </p:sp>
      <p:sp>
        <p:nvSpPr>
          <p:cNvPr id="2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92619" y="2418002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</a:t>
            </a:r>
            <a:r>
              <a:rPr lang="fi-FI" dirty="0"/>
              <a:t>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/>
              <a:t>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 smtClean="0"/>
              <a:t>styles</a:t>
            </a:r>
            <a:endParaRPr lang="fi-FI" dirty="0"/>
          </a:p>
        </p:txBody>
      </p:sp>
      <p:sp>
        <p:nvSpPr>
          <p:cNvPr id="3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2745" y="2410928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</a:t>
            </a:r>
            <a:r>
              <a:rPr lang="fi-FI" dirty="0"/>
              <a:t>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/>
              <a:t>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 smtClean="0"/>
              <a:t>styles</a:t>
            </a:r>
            <a:endParaRPr lang="fi-FI" dirty="0"/>
          </a:p>
        </p:txBody>
      </p:sp>
      <p:sp>
        <p:nvSpPr>
          <p:cNvPr id="32" name="Suorakulmio 31"/>
          <p:cNvSpPr/>
          <p:nvPr userDrawn="1"/>
        </p:nvSpPr>
        <p:spPr>
          <a:xfrm>
            <a:off x="572745" y="1820930"/>
            <a:ext cx="25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HAASTE</a:t>
            </a:r>
            <a:endParaRPr lang="fi-FI" b="1" u="none" cap="all" spc="2000" baseline="0" dirty="0" smtClean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sp>
        <p:nvSpPr>
          <p:cNvPr id="33" name="Suorakulmio 32"/>
          <p:cNvSpPr/>
          <p:nvPr userDrawn="1"/>
        </p:nvSpPr>
        <p:spPr>
          <a:xfrm>
            <a:off x="3292619" y="1828881"/>
            <a:ext cx="25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ratkaisu</a:t>
            </a:r>
            <a:endParaRPr lang="fi-FI" b="1" u="none" cap="all" spc="2000" baseline="0" dirty="0" smtClean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cxnSp>
        <p:nvCxnSpPr>
          <p:cNvPr id="34" name="Suora yhdysviiva 33"/>
          <p:cNvCxnSpPr/>
          <p:nvPr userDrawn="1"/>
        </p:nvCxnSpPr>
        <p:spPr>
          <a:xfrm>
            <a:off x="3770335" y="2206164"/>
            <a:ext cx="1484334" cy="0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 userDrawn="1"/>
        </p:nvSpPr>
        <p:spPr>
          <a:xfrm>
            <a:off x="6012493" y="1810005"/>
            <a:ext cx="252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tulos</a:t>
            </a:r>
            <a:endParaRPr lang="fi-FI" b="1" u="none" cap="all" spc="2000" baseline="0" dirty="0" smtClean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cxnSp>
        <p:nvCxnSpPr>
          <p:cNvPr id="36" name="Suora yhdysviiva 35"/>
          <p:cNvCxnSpPr/>
          <p:nvPr userDrawn="1"/>
        </p:nvCxnSpPr>
        <p:spPr>
          <a:xfrm flipV="1">
            <a:off x="1192061" y="2198213"/>
            <a:ext cx="1156570" cy="7951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/>
          <p:nvPr userDrawn="1"/>
        </p:nvCxnSpPr>
        <p:spPr>
          <a:xfrm flipV="1">
            <a:off x="6802649" y="2216098"/>
            <a:ext cx="928895" cy="1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11" y="373685"/>
            <a:ext cx="1142561" cy="1068295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13" y="382928"/>
            <a:ext cx="1117220" cy="1100462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95" y="373685"/>
            <a:ext cx="1143383" cy="1120515"/>
          </a:xfrm>
          <a:prstGeom prst="rect">
            <a:avLst/>
          </a:prstGeom>
        </p:spPr>
      </p:pic>
      <p:sp>
        <p:nvSpPr>
          <p:cNvPr id="2" name="Suorakulmio 1"/>
          <p:cNvSpPr/>
          <p:nvPr userDrawn="1"/>
        </p:nvSpPr>
        <p:spPr>
          <a:xfrm>
            <a:off x="402610" y="4679576"/>
            <a:ext cx="8210232" cy="463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3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76800" y="0"/>
            <a:ext cx="4267200" cy="51119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45" y="205979"/>
            <a:ext cx="4128745" cy="857250"/>
          </a:xfrm>
        </p:spPr>
        <p:txBody>
          <a:bodyPr lIns="0" tIns="0" rIns="0" bIns="0">
            <a:noAutofit/>
          </a:bodyPr>
          <a:lstStyle>
            <a:lvl1pPr algn="l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45" y="1200151"/>
            <a:ext cx="4128745" cy="332104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50CFF564-DE76-FA45-9857-EA0C28C10AD0}" type="datetime1">
              <a:t>12.1.2018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56591" y="1781092"/>
            <a:ext cx="7951305" cy="2735346"/>
          </a:xfrm>
        </p:spPr>
        <p:txBody>
          <a:bodyPr/>
          <a:lstStyle>
            <a:lvl1pPr marL="0" indent="0" algn="ctr">
              <a:lnSpc>
                <a:spcPct val="80000"/>
              </a:lnSpc>
              <a:spcAft>
                <a:spcPts val="600"/>
              </a:spcAft>
              <a:buFontTx/>
              <a:buNone/>
              <a:defRPr sz="3000" b="0" i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91" y="369793"/>
            <a:ext cx="1236443" cy="11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kalv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762" y="1118829"/>
            <a:ext cx="7959255" cy="3397609"/>
          </a:xfrm>
        </p:spPr>
        <p:txBody>
          <a:bodyPr/>
          <a:lstStyle>
            <a:lvl1pPr marL="0" indent="0" algn="ctr">
              <a:lnSpc>
                <a:spcPts val="5000"/>
              </a:lnSpc>
              <a:spcAft>
                <a:spcPts val="600"/>
              </a:spcAft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Otsikko enintään 3. riviä</a:t>
            </a:r>
            <a:endParaRPr lang="fi-FI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8762" y="411163"/>
            <a:ext cx="7959255" cy="259397"/>
          </a:xfrm>
        </p:spPr>
        <p:txBody>
          <a:bodyPr/>
          <a:lstStyle>
            <a:lvl1pPr marL="0" indent="0" algn="ctr">
              <a:lnSpc>
                <a:spcPts val="1700"/>
              </a:lnSpc>
              <a:spcAft>
                <a:spcPts val="600"/>
              </a:spcAft>
              <a:buFontTx/>
              <a:buNone/>
              <a:defRPr sz="1800" b="1" u="none" cap="all" spc="3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0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745" y="205979"/>
            <a:ext cx="7948956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745" y="1200151"/>
            <a:ext cx="7948956" cy="3321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84391" y="4794624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16C8D"/>
                </a:solidFill>
              </a:defRPr>
            </a:lvl1pPr>
          </a:lstStyle>
          <a:p>
            <a:fld id="{0D8051DE-41DC-1840-8D2B-29022B06F0D2}" type="datetime1">
              <a:t>12.1.2018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3474" y="4710090"/>
            <a:ext cx="5899617" cy="199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8E892A0-88D7-AC4E-92B4-9E3EDE826A51}" type="slidenum">
              <a:rPr lang="en-US" sz="1400" b="1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fi-FI" sz="1400" dirty="0" smtClean="0">
                <a:solidFill>
                  <a:schemeClr val="tx2"/>
                </a:solidFill>
                <a:latin typeface="+mj-lt"/>
              </a:rPr>
              <a:t>KIRA-digi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572745" y="4727794"/>
            <a:ext cx="7948956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3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9" r:id="rId4"/>
    <p:sldLayoutId id="2147483657" r:id="rId5"/>
    <p:sldLayoutId id="2147483653" r:id="rId6"/>
    <p:sldLayoutId id="2147483652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700" b="1" kern="1200">
          <a:solidFill>
            <a:srgbClr val="016C8D"/>
          </a:solidFill>
          <a:latin typeface="+mj-lt"/>
          <a:ea typeface="+mj-ea"/>
          <a:cs typeface="Corbel"/>
        </a:defRPr>
      </a:lvl1pPr>
    </p:titleStyle>
    <p:bodyStyle>
      <a:lvl1pPr marL="162000" indent="-162000" algn="l" defTabSz="457200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Corbel"/>
        </a:defRPr>
      </a:lvl1pPr>
      <a:lvl2pPr marL="597600" indent="-176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–"/>
        <a:defRPr sz="1500" kern="1200">
          <a:solidFill>
            <a:schemeClr val="tx1"/>
          </a:solidFill>
          <a:latin typeface="Corbel"/>
          <a:ea typeface="+mn-ea"/>
          <a:cs typeface="Corbel"/>
        </a:defRPr>
      </a:lvl2pPr>
      <a:lvl3pPr marL="10008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Corbel"/>
          <a:ea typeface="+mn-ea"/>
          <a:cs typeface="Corbel"/>
        </a:defRPr>
      </a:lvl3pPr>
      <a:lvl4pPr marL="13860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–"/>
        <a:defRPr sz="1200" kern="1200">
          <a:solidFill>
            <a:schemeClr val="tx1"/>
          </a:solidFill>
          <a:latin typeface="Corbel"/>
          <a:ea typeface="+mn-ea"/>
          <a:cs typeface="Corbel"/>
        </a:defRPr>
      </a:lvl4pPr>
      <a:lvl5pPr marL="18432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»"/>
        <a:defRPr sz="12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4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12" Type="http://schemas.openxmlformats.org/officeDocument/2006/relationships/image" Target="../media/image25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11" Type="http://schemas.openxmlformats.org/officeDocument/2006/relationships/image" Target="../media/image24.tiff"/><Relationship Id="rId5" Type="http://schemas.openxmlformats.org/officeDocument/2006/relationships/image" Target="../media/image18.tiff"/><Relationship Id="rId10" Type="http://schemas.openxmlformats.org/officeDocument/2006/relationships/image" Target="../media/image23.tiff"/><Relationship Id="rId4" Type="http://schemas.openxmlformats.org/officeDocument/2006/relationships/image" Target="../media/image17.tiff"/><Relationship Id="rId9" Type="http://schemas.openxmlformats.org/officeDocument/2006/relationships/image" Target="../media/image2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Vauhtia kiinteistö- </a:t>
            </a:r>
          </a:p>
          <a:p>
            <a:r>
              <a:rPr lang="fi-FI" dirty="0"/>
              <a:t>ja rakentamisalan </a:t>
            </a:r>
          </a:p>
          <a:p>
            <a:r>
              <a:rPr lang="fi-FI" dirty="0" err="1"/>
              <a:t>digitalisaatioon</a:t>
            </a: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05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hyötyjä </a:t>
            </a:r>
            <a:r>
              <a:rPr lang="fi-FI" dirty="0" smtClean="0"/>
              <a:t>KIRA-digi </a:t>
            </a:r>
            <a:r>
              <a:rPr lang="fi-FI" dirty="0" smtClean="0"/>
              <a:t>synnyttää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45" y="1200151"/>
            <a:ext cx="7049221" cy="3321049"/>
          </a:xfrm>
        </p:spPr>
        <p:txBody>
          <a:bodyPr>
            <a:noAutofit/>
          </a:bodyPr>
          <a:lstStyle/>
          <a:p>
            <a:pPr lvl="0"/>
            <a:r>
              <a:rPr lang="fi-FI" b="1" dirty="0" smtClean="0"/>
              <a:t>Kokeiluhankkeet </a:t>
            </a:r>
            <a:r>
              <a:rPr lang="fi-FI" dirty="0"/>
              <a:t>luovat </a:t>
            </a:r>
            <a:r>
              <a:rPr lang="fi-FI" dirty="0" smtClean="0"/>
              <a:t>uutta liiketoimintaa.</a:t>
            </a:r>
            <a:endParaRPr lang="fi-FI" dirty="0"/>
          </a:p>
          <a:p>
            <a:pPr lvl="0"/>
            <a:r>
              <a:rPr lang="fi-FI" dirty="0" smtClean="0"/>
              <a:t>Rakennetun </a:t>
            </a:r>
            <a:r>
              <a:rPr lang="fi-FI" dirty="0"/>
              <a:t>ympäristön tietojenhallinnan</a:t>
            </a:r>
            <a:r>
              <a:rPr lang="fi-FI" b="1" dirty="0"/>
              <a:t> </a:t>
            </a:r>
            <a:r>
              <a:rPr lang="fi-FI" b="1" dirty="0" smtClean="0"/>
              <a:t>kulut </a:t>
            </a:r>
            <a:r>
              <a:rPr lang="fi-FI" b="1" dirty="0"/>
              <a:t>alenevat</a:t>
            </a:r>
            <a:r>
              <a:rPr lang="fi-FI" dirty="0"/>
              <a:t>.</a:t>
            </a:r>
          </a:p>
          <a:p>
            <a:pPr lvl="0"/>
            <a:r>
              <a:rPr lang="fi-FI" b="1" dirty="0" smtClean="0"/>
              <a:t>Byrokratia vähenee</a:t>
            </a:r>
            <a:r>
              <a:rPr lang="fi-FI" dirty="0" smtClean="0"/>
              <a:t>. </a:t>
            </a:r>
            <a:r>
              <a:rPr lang="fi-FI" dirty="0"/>
              <a:t>L</a:t>
            </a:r>
            <a:r>
              <a:rPr lang="fi-FI" dirty="0" smtClean="0"/>
              <a:t>upaprosessit nopeutuvat.</a:t>
            </a:r>
            <a:endParaRPr lang="fi-FI" dirty="0"/>
          </a:p>
          <a:p>
            <a:pPr lvl="0"/>
            <a:r>
              <a:rPr lang="fi-FI" b="1" dirty="0"/>
              <a:t>Rakennetun ympäristön laatu paranee.</a:t>
            </a:r>
          </a:p>
          <a:p>
            <a:pPr lvl="0"/>
            <a:r>
              <a:rPr lang="fi-FI" b="1" dirty="0"/>
              <a:t>Turha tiedonsiirtotyö </a:t>
            </a:r>
            <a:r>
              <a:rPr lang="fi-FI" b="1" dirty="0" smtClean="0"/>
              <a:t>vähenee</a:t>
            </a:r>
            <a:r>
              <a:rPr lang="fi-FI" dirty="0" smtClean="0"/>
              <a:t>. Viranomaisille </a:t>
            </a:r>
            <a:r>
              <a:rPr lang="fi-FI" dirty="0"/>
              <a:t>tehdyt tietopyynnöt vähentyvät. </a:t>
            </a:r>
            <a:endParaRPr lang="fi-FI" dirty="0" smtClean="0"/>
          </a:p>
          <a:p>
            <a:pPr lvl="0"/>
            <a:r>
              <a:rPr lang="fi-FI" b="1" dirty="0" smtClean="0"/>
              <a:t>Rakennuksen </a:t>
            </a:r>
            <a:r>
              <a:rPr lang="fi-FI" b="1" dirty="0"/>
              <a:t>ylläpito helpottuu</a:t>
            </a:r>
            <a:r>
              <a:rPr lang="fi-FI" dirty="0"/>
              <a:t>, kun tiedot </a:t>
            </a:r>
            <a:r>
              <a:rPr lang="fi-FI" dirty="0" smtClean="0"/>
              <a:t>ovat </a:t>
            </a:r>
            <a:r>
              <a:rPr lang="fi-FI" dirty="0"/>
              <a:t>kaikkien käytettävissä koko elinkaaren ajan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687608" y="4794624"/>
            <a:ext cx="937310" cy="15432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2745" y="4815867"/>
            <a:ext cx="3335369" cy="1354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08039" y="4749366"/>
            <a:ext cx="393451" cy="1816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0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Tavoitteena sujuvat tietovirrat: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45" y="1200151"/>
            <a:ext cx="7049221" cy="332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Rakentamisen </a:t>
            </a:r>
            <a:r>
              <a:rPr lang="fi-FI" sz="2800" dirty="0"/>
              <a:t>ja kaavoituksen koko elinkaaren kattava julkinen tieto on </a:t>
            </a:r>
            <a:r>
              <a:rPr lang="fi-FI" sz="2800" b="1" dirty="0"/>
              <a:t>standardimuotoon tallennettua, ajantasaista, avoimesti saatavilla </a:t>
            </a:r>
            <a:r>
              <a:rPr lang="fi-FI" sz="2800" dirty="0"/>
              <a:t>ja </a:t>
            </a:r>
            <a:r>
              <a:rPr lang="fi-FI" sz="2800" b="1" dirty="0"/>
              <a:t>helppoa käyttää </a:t>
            </a:r>
            <a:r>
              <a:rPr lang="fi-FI" sz="2800" dirty="0"/>
              <a:t>sähköisten palvelujen kautta.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687608" y="4794624"/>
            <a:ext cx="937310" cy="15432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2745" y="4815867"/>
            <a:ext cx="3335369" cy="1354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08039" y="4749366"/>
            <a:ext cx="393451" cy="1816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2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200" dirty="0"/>
              <a:t>K</a:t>
            </a:r>
            <a:r>
              <a:rPr lang="fi-FI" sz="3200" dirty="0" smtClean="0"/>
              <a:t>untasektorilla </a:t>
            </a:r>
          </a:p>
          <a:p>
            <a:r>
              <a:rPr lang="fi-FI" sz="3200" dirty="0" smtClean="0"/>
              <a:t>tuottamattoman </a:t>
            </a:r>
            <a:r>
              <a:rPr lang="fi-FI" sz="3200" dirty="0"/>
              <a:t>tiedonsiirtotyön vähentäminen </a:t>
            </a:r>
            <a:r>
              <a:rPr lang="fi-FI" sz="3200" dirty="0" smtClean="0"/>
              <a:t>voi alentaa työn kustannuksia 1-3 %.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501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745" y="426311"/>
            <a:ext cx="7948956" cy="857250"/>
          </a:xfrm>
        </p:spPr>
        <p:txBody>
          <a:bodyPr/>
          <a:lstStyle/>
          <a:p>
            <a:r>
              <a:rPr lang="fi-FI" dirty="0" smtClean="0"/>
              <a:t>Kulttuurin muutos koko alalla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745" y="1598212"/>
            <a:ext cx="7948956" cy="314332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❶</a:t>
            </a:r>
            <a:r>
              <a:rPr lang="fi-FI" sz="3200" b="1" dirty="0" smtClean="0"/>
              <a:t>	</a:t>
            </a:r>
            <a:r>
              <a:rPr lang="fi-FI" sz="3200" b="1" dirty="0" smtClean="0"/>
              <a:t> </a:t>
            </a:r>
            <a:r>
              <a:rPr lang="fi-FI" sz="3200" b="1" dirty="0" smtClean="0"/>
              <a:t>Ekosysteemiajattelu</a:t>
            </a:r>
            <a:endParaRPr lang="fi-FI" sz="3200" b="1" dirty="0" smtClean="0"/>
          </a:p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❷	</a:t>
            </a:r>
            <a:r>
              <a:rPr lang="fi-FI" sz="3200" b="1" dirty="0"/>
              <a:t> Avoimuus ja läpinäkyvyys</a:t>
            </a:r>
            <a:endParaRPr lang="fi-FI" sz="3200" b="1" dirty="0" smtClean="0"/>
          </a:p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❸	</a:t>
            </a:r>
            <a:r>
              <a:rPr lang="fi-FI" sz="3200" b="1" dirty="0"/>
              <a:t> Rohkeat yhteiskokeilut</a:t>
            </a:r>
            <a:endParaRPr lang="fi-FI" sz="3200" b="1" dirty="0" smtClean="0"/>
          </a:p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❹	</a:t>
            </a:r>
            <a:r>
              <a:rPr lang="fi-FI" sz="3200" b="1" dirty="0"/>
              <a:t>Käyttäjäkokemus keskiöön</a:t>
            </a:r>
          </a:p>
          <a:p>
            <a:pPr marL="0" indent="0">
              <a:buNone/>
            </a:pPr>
            <a:endParaRPr lang="fi-FI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i-FI" sz="2600" dirty="0" smtClean="0"/>
          </a:p>
        </p:txBody>
      </p:sp>
    </p:spTree>
    <p:extLst>
      <p:ext uri="{BB962C8B-B14F-4D97-AF65-F5344CB8AC3E}">
        <p14:creationId xmlns:p14="http://schemas.microsoft.com/office/powerpoint/2010/main" val="21713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28762" y="1613494"/>
            <a:ext cx="7959255" cy="128810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Yhteiset t</a:t>
            </a:r>
            <a:r>
              <a:rPr lang="fi-FI" dirty="0" smtClean="0"/>
              <a:t>avoitteet</a:t>
            </a:r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28762" y="1282363"/>
            <a:ext cx="7959255" cy="259397"/>
          </a:xfrm>
        </p:spPr>
        <p:txBody>
          <a:bodyPr/>
          <a:lstStyle/>
          <a:p>
            <a:r>
              <a:rPr lang="fi-FI" dirty="0" err="1" smtClean="0"/>
              <a:t>Kira</a:t>
            </a:r>
            <a:r>
              <a:rPr lang="fi-FI" dirty="0" smtClean="0"/>
              <a:t>-digi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85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745" y="937260"/>
            <a:ext cx="7948956" cy="3703319"/>
          </a:xfrm>
        </p:spPr>
        <p:txBody>
          <a:bodyPr/>
          <a:lstStyle/>
          <a:p>
            <a:r>
              <a:rPr lang="fi-FI" sz="2600" dirty="0" smtClean="0"/>
              <a:t>Avata </a:t>
            </a:r>
            <a:r>
              <a:rPr lang="fi-FI" sz="2600" dirty="0"/>
              <a:t>rakentamisen ja kaavoituksen </a:t>
            </a:r>
            <a:r>
              <a:rPr lang="fi-FI" sz="2600" b="1" dirty="0"/>
              <a:t>julkinen tieto </a:t>
            </a:r>
            <a:r>
              <a:rPr lang="fi-FI" sz="2600" dirty="0"/>
              <a:t>kaikkien helposti </a:t>
            </a:r>
            <a:r>
              <a:rPr lang="fi-FI" sz="2600" dirty="0" smtClean="0"/>
              <a:t>käytettäväksi.</a:t>
            </a:r>
          </a:p>
          <a:p>
            <a:r>
              <a:rPr lang="fi-FI" sz="2600" dirty="0" smtClean="0"/>
              <a:t>Kehittää </a:t>
            </a:r>
            <a:r>
              <a:rPr lang="fi-FI" sz="2600" b="1" dirty="0"/>
              <a:t>lainsäädäntöä</a:t>
            </a:r>
            <a:r>
              <a:rPr lang="fi-FI" sz="2600" dirty="0"/>
              <a:t> niin, että se tukee alan </a:t>
            </a:r>
            <a:r>
              <a:rPr lang="fi-FI" sz="2600" dirty="0" err="1" smtClean="0"/>
              <a:t>digitalisaatiota</a:t>
            </a:r>
            <a:r>
              <a:rPr lang="fi-FI" sz="2600" dirty="0" smtClean="0"/>
              <a:t>.</a:t>
            </a:r>
            <a:endParaRPr lang="fi-FI" sz="2600" dirty="0"/>
          </a:p>
          <a:p>
            <a:r>
              <a:rPr lang="fi-FI" sz="2600" dirty="0" smtClean="0"/>
              <a:t>Kehittää </a:t>
            </a:r>
            <a:r>
              <a:rPr lang="fi-FI" sz="2600" b="1" dirty="0"/>
              <a:t>sujuvasti yhteen toimivia järjestelmiä </a:t>
            </a:r>
            <a:r>
              <a:rPr lang="fi-FI" sz="2600" dirty="0"/>
              <a:t>ja yhtenäisiä </a:t>
            </a:r>
            <a:r>
              <a:rPr lang="fi-FI" sz="2600" dirty="0" smtClean="0"/>
              <a:t>toimintatapoja.</a:t>
            </a:r>
          </a:p>
          <a:p>
            <a:r>
              <a:rPr lang="fi-FI" sz="2600" dirty="0" smtClean="0"/>
              <a:t>Luoda kokeiluilla </a:t>
            </a:r>
            <a:r>
              <a:rPr lang="fi-FI" sz="2600" b="1" dirty="0" smtClean="0"/>
              <a:t>uusia innovaatioita </a:t>
            </a:r>
            <a:r>
              <a:rPr lang="fi-FI" sz="2600" b="1" dirty="0"/>
              <a:t>ja </a:t>
            </a:r>
            <a:r>
              <a:rPr lang="fi-FI" sz="2600" b="1" dirty="0" smtClean="0"/>
              <a:t>liiketoimintaa.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5687608" y="4794624"/>
            <a:ext cx="937310" cy="15432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 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572745" y="4786161"/>
            <a:ext cx="3335369" cy="1354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4308039" y="4749366"/>
            <a:ext cx="393451" cy="1816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745" y="426311"/>
            <a:ext cx="7948956" cy="857250"/>
          </a:xfrm>
        </p:spPr>
        <p:txBody>
          <a:bodyPr/>
          <a:lstStyle/>
          <a:p>
            <a:r>
              <a:rPr lang="fi-FI" dirty="0" smtClean="0"/>
              <a:t>Kolme osaa vievät kohti tavoitteita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745" y="1598212"/>
            <a:ext cx="7948956" cy="314332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❶</a:t>
            </a:r>
            <a:r>
              <a:rPr lang="fi-FI" sz="3200" b="1" dirty="0" smtClean="0"/>
              <a:t>	</a:t>
            </a:r>
            <a:r>
              <a:rPr lang="fi-FI" sz="3200" b="1" dirty="0"/>
              <a:t>Tiedonhallinnan </a:t>
            </a:r>
            <a:r>
              <a:rPr lang="fi-FI" sz="3200" b="1" dirty="0" smtClean="0"/>
              <a:t>harmonisointi</a:t>
            </a:r>
            <a:endParaRPr lang="fi-FI" sz="3200" b="1" dirty="0" smtClean="0"/>
          </a:p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❷	</a:t>
            </a:r>
            <a:r>
              <a:rPr lang="fi-FI" sz="3200" b="1" dirty="0"/>
              <a:t> Julkisen hallinnon säädös- </a:t>
            </a:r>
            <a:r>
              <a:rPr lang="fi-FI" sz="3200" b="1" dirty="0" smtClean="0"/>
              <a:t>ja muutostyöt</a:t>
            </a:r>
            <a:endParaRPr lang="fi-FI" sz="3200" b="1" dirty="0" smtClean="0"/>
          </a:p>
          <a:p>
            <a:pPr marL="0" indent="0">
              <a:buNone/>
            </a:pPr>
            <a:r>
              <a:rPr lang="fi-FI" sz="3200" b="1" dirty="0" smtClean="0">
                <a:solidFill>
                  <a:schemeClr val="bg2"/>
                </a:solidFill>
              </a:rPr>
              <a:t>❸	</a:t>
            </a:r>
            <a:r>
              <a:rPr lang="fi-FI" sz="3200" b="1" dirty="0"/>
              <a:t> Kokeiluhankkeet ja pilotit</a:t>
            </a:r>
          </a:p>
          <a:p>
            <a:pPr marL="0" indent="0">
              <a:buNone/>
            </a:pPr>
            <a:endParaRPr lang="fi-FI" sz="3200" b="1" dirty="0"/>
          </a:p>
          <a:p>
            <a:pPr marL="0" indent="0">
              <a:buNone/>
            </a:pPr>
            <a:endParaRPr lang="fi-FI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i-FI" sz="2600" dirty="0" smtClean="0"/>
          </a:p>
        </p:txBody>
      </p:sp>
    </p:spTree>
    <p:extLst>
      <p:ext uri="{BB962C8B-B14F-4D97-AF65-F5344CB8AC3E}">
        <p14:creationId xmlns:p14="http://schemas.microsoft.com/office/powerpoint/2010/main" val="34566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28762" y="1613494"/>
            <a:ext cx="7959255" cy="128810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Tiedonhallinnan harmonisointi</a:t>
            </a:r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28762" y="1282363"/>
            <a:ext cx="7959255" cy="259397"/>
          </a:xfrm>
        </p:spPr>
        <p:txBody>
          <a:bodyPr/>
          <a:lstStyle/>
          <a:p>
            <a:r>
              <a:rPr lang="fi-FI" dirty="0" smtClean="0"/>
              <a:t>Osa 1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69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28762" y="1613494"/>
            <a:ext cx="7959255" cy="128810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Julkisen hallinnon </a:t>
            </a:r>
          </a:p>
          <a:p>
            <a:r>
              <a:rPr lang="fi-FI" dirty="0" smtClean="0"/>
              <a:t>säädös- ja muutostyöt</a:t>
            </a:r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28762" y="1282363"/>
            <a:ext cx="7959255" cy="259397"/>
          </a:xfrm>
        </p:spPr>
        <p:txBody>
          <a:bodyPr/>
          <a:lstStyle/>
          <a:p>
            <a:r>
              <a:rPr lang="fi-FI" dirty="0" smtClean="0"/>
              <a:t>Osa 2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7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28762" y="1613494"/>
            <a:ext cx="7959255" cy="128810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Kokeiluhankkeet </a:t>
            </a:r>
          </a:p>
          <a:p>
            <a:r>
              <a:rPr lang="fi-FI" dirty="0" smtClean="0"/>
              <a:t>ja pilotit</a:t>
            </a:r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28762" y="1282363"/>
            <a:ext cx="7959255" cy="259397"/>
          </a:xfrm>
        </p:spPr>
        <p:txBody>
          <a:bodyPr/>
          <a:lstStyle/>
          <a:p>
            <a:r>
              <a:rPr lang="fi-FI" dirty="0" smtClean="0"/>
              <a:t>Osa 3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55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28762" y="1613494"/>
            <a:ext cx="7959255" cy="1288106"/>
          </a:xfrm>
        </p:spPr>
        <p:txBody>
          <a:bodyPr/>
          <a:lstStyle/>
          <a:p>
            <a:r>
              <a:rPr lang="fi-FI" dirty="0"/>
              <a:t>Avoin ja </a:t>
            </a:r>
            <a:r>
              <a:rPr lang="fi-FI" dirty="0" err="1"/>
              <a:t>yhteentoimiva</a:t>
            </a:r>
            <a:r>
              <a:rPr lang="fi-FI" dirty="0"/>
              <a:t> </a:t>
            </a:r>
            <a:r>
              <a:rPr lang="fi-FI" dirty="0" smtClean="0"/>
              <a:t>rakennetun ympäristön </a:t>
            </a:r>
            <a:r>
              <a:rPr lang="fi-FI" dirty="0"/>
              <a:t>tiedonhallinnan </a:t>
            </a:r>
          </a:p>
          <a:p>
            <a:r>
              <a:rPr lang="fi-FI" dirty="0"/>
              <a:t>ekosysteemi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28762" y="1282363"/>
            <a:ext cx="7959255" cy="259397"/>
          </a:xfrm>
        </p:spPr>
        <p:txBody>
          <a:bodyPr/>
          <a:lstStyle/>
          <a:p>
            <a:r>
              <a:rPr lang="fi-FI" dirty="0"/>
              <a:t>visio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6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KIRA-digissä on kyse?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 smtClean="0"/>
              <a:t>Kiinteistö- ja rakentamisalan </a:t>
            </a:r>
            <a:r>
              <a:rPr lang="fi-FI" sz="2400" b="1" dirty="0" err="1" smtClean="0"/>
              <a:t>digitalisaatio</a:t>
            </a:r>
            <a:r>
              <a:rPr lang="fi-FI" sz="2400" b="1" dirty="0" smtClean="0"/>
              <a:t> eteenpäin</a:t>
            </a:r>
          </a:p>
          <a:p>
            <a:pPr lvl="1"/>
            <a:r>
              <a:rPr lang="fi-FI" sz="2400" dirty="0" smtClean="0"/>
              <a:t>Osa </a:t>
            </a:r>
            <a:r>
              <a:rPr lang="fi-FI" sz="2400" dirty="0"/>
              <a:t>hallituksen julkisten palveluiden digitalisoimisen </a:t>
            </a:r>
            <a:r>
              <a:rPr lang="fi-FI" sz="2400" dirty="0" smtClean="0"/>
              <a:t>kärkihanketta</a:t>
            </a:r>
          </a:p>
          <a:p>
            <a:pPr lvl="1"/>
            <a:r>
              <a:rPr lang="fi-FI" sz="2400" dirty="0" smtClean="0"/>
              <a:t>Tukee </a:t>
            </a:r>
            <a:r>
              <a:rPr lang="fi-FI" sz="2400" dirty="0"/>
              <a:t>myös Sujuvoitetaan säädöksiä </a:t>
            </a:r>
            <a:r>
              <a:rPr lang="fi-FI" sz="2400" dirty="0" smtClean="0"/>
              <a:t>–kärkihanketta</a:t>
            </a:r>
          </a:p>
          <a:p>
            <a:pPr marL="0" indent="0" defTabSz="914024">
              <a:buNone/>
            </a:pPr>
            <a:r>
              <a:rPr lang="fi-FI" sz="2400" b="1" dirty="0" smtClean="0">
                <a:ea typeface="Calibri" charset="0"/>
                <a:cs typeface="Calibri" charset="0"/>
              </a:rPr>
              <a:t>	Hanke käynnissä 2016-18 </a:t>
            </a:r>
            <a:endParaRPr lang="fi-FI" sz="2400" b="1" dirty="0">
              <a:ea typeface="Calibri" charset="0"/>
              <a:cs typeface="Calibri" charset="0"/>
            </a:endParaRPr>
          </a:p>
          <a:p>
            <a:pPr marL="0" indent="0" defTabSz="914024">
              <a:buNone/>
            </a:pPr>
            <a:r>
              <a:rPr lang="fi-FI" sz="2400" b="1" dirty="0" smtClean="0">
                <a:ea typeface="Calibri" charset="0"/>
                <a:cs typeface="Calibri" charset="0"/>
              </a:rPr>
              <a:t>	Budjetti: 16 </a:t>
            </a:r>
            <a:r>
              <a:rPr lang="fi-FI" sz="2400" b="1" dirty="0">
                <a:ea typeface="Calibri" charset="0"/>
                <a:cs typeface="Calibri" charset="0"/>
              </a:rPr>
              <a:t>M</a:t>
            </a:r>
            <a:r>
              <a:rPr lang="fi-FI" sz="2400" b="1" dirty="0" smtClean="0">
                <a:ea typeface="Calibri" charset="0"/>
                <a:cs typeface="Calibri" charset="0"/>
              </a:rPr>
              <a:t>€. </a:t>
            </a:r>
            <a:r>
              <a:rPr lang="fi-FI" sz="2400" dirty="0" smtClean="0">
                <a:ea typeface="Calibri" charset="0"/>
                <a:cs typeface="Calibri" charset="0"/>
              </a:rPr>
              <a:t>Kulut 50/50 valtio </a:t>
            </a:r>
            <a:r>
              <a:rPr lang="fi-FI" sz="2400" dirty="0">
                <a:ea typeface="Calibri" charset="0"/>
                <a:cs typeface="Calibri" charset="0"/>
              </a:rPr>
              <a:t>ja </a:t>
            </a:r>
            <a:r>
              <a:rPr lang="fi-FI" sz="2400" dirty="0" smtClean="0">
                <a:ea typeface="Calibri" charset="0"/>
                <a:cs typeface="Calibri" charset="0"/>
              </a:rPr>
              <a:t>KIRA-ala.</a:t>
            </a:r>
            <a:endParaRPr lang="fi-FI" sz="2400" dirty="0">
              <a:ea typeface="Calibri" charset="0"/>
              <a:cs typeface="Calibri" charset="0"/>
            </a:endParaRPr>
          </a:p>
          <a:p>
            <a:endParaRPr lang="fi-FI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8" y="3176604"/>
            <a:ext cx="633292" cy="631859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" y="3848902"/>
            <a:ext cx="631859" cy="6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3561" y="205979"/>
            <a:ext cx="7948956" cy="857250"/>
          </a:xfrm>
        </p:spPr>
        <p:txBody>
          <a:bodyPr/>
          <a:lstStyle/>
          <a:p>
            <a:r>
              <a:rPr lang="fi-FI" dirty="0" smtClean="0"/>
              <a:t>Toimijat ja kumppanit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745" y="937260"/>
            <a:ext cx="7948956" cy="3703319"/>
          </a:xfrm>
        </p:spPr>
        <p:txBody>
          <a:bodyPr numCol="1"/>
          <a:lstStyle/>
          <a:p>
            <a:r>
              <a:rPr lang="fi-FI" sz="2400" b="1" dirty="0" smtClean="0"/>
              <a:t>Vastuuministeriö: </a:t>
            </a:r>
            <a:r>
              <a:rPr lang="fi-FI" sz="2400" dirty="0" smtClean="0"/>
              <a:t>Ympäristöministeriö</a:t>
            </a:r>
          </a:p>
          <a:p>
            <a:pPr marL="0" indent="0">
              <a:buNone/>
            </a:pPr>
            <a:endParaRPr lang="fi-FI" sz="2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5687608" y="4794624"/>
            <a:ext cx="937310" cy="15432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572745" y="4786161"/>
            <a:ext cx="3335369" cy="1354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4308039" y="4749366"/>
            <a:ext cx="393451" cy="1816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8" y="1803126"/>
            <a:ext cx="822595" cy="7344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476" y="1831650"/>
            <a:ext cx="1809092" cy="4635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9" y="2903382"/>
            <a:ext cx="894496" cy="512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460" y="2964161"/>
            <a:ext cx="1809092" cy="667287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682" y="2852608"/>
            <a:ext cx="980133" cy="635425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306" y="1572116"/>
            <a:ext cx="1312068" cy="925104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685" y="2811507"/>
            <a:ext cx="1359197" cy="764549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931" y="1617947"/>
            <a:ext cx="1495117" cy="840594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07" y="2903382"/>
            <a:ext cx="831221" cy="631859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558" y="1890692"/>
            <a:ext cx="890255" cy="469407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676" y="2676324"/>
            <a:ext cx="1495117" cy="2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3561" y="205979"/>
            <a:ext cx="7948956" cy="857250"/>
          </a:xfrm>
        </p:spPr>
        <p:txBody>
          <a:bodyPr/>
          <a:lstStyle/>
          <a:p>
            <a:r>
              <a:rPr lang="fi-FI" dirty="0" smtClean="0"/>
              <a:t>Toimijat ja kumppanit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745" y="937260"/>
            <a:ext cx="7948956" cy="3703319"/>
          </a:xfrm>
        </p:spPr>
        <p:txBody>
          <a:bodyPr numCol="1"/>
          <a:lstStyle/>
          <a:p>
            <a:r>
              <a:rPr lang="fi-FI" sz="2400" b="1" dirty="0" smtClean="0"/>
              <a:t>Arkkitehtitoimistojen </a:t>
            </a:r>
            <a:r>
              <a:rPr lang="fi-FI" sz="2400" b="1" dirty="0"/>
              <a:t>liitto ATL </a:t>
            </a:r>
            <a:r>
              <a:rPr lang="fi-FI" sz="2400" b="1" dirty="0" smtClean="0"/>
              <a:t>ry</a:t>
            </a:r>
            <a:r>
              <a:rPr lang="fi-FI" sz="2400" dirty="0" smtClean="0"/>
              <a:t>, Kiinteistönvälitysalan </a:t>
            </a:r>
            <a:r>
              <a:rPr lang="fi-FI" sz="2400" dirty="0"/>
              <a:t>Keskusliitto KVKL </a:t>
            </a:r>
            <a:r>
              <a:rPr lang="fi-FI" sz="2400" dirty="0" smtClean="0"/>
              <a:t>ry, </a:t>
            </a:r>
            <a:r>
              <a:rPr lang="fi-FI" sz="2400" b="1" dirty="0" smtClean="0"/>
              <a:t>Kiinteistötyönantajat </a:t>
            </a:r>
            <a:r>
              <a:rPr lang="fi-FI" sz="2400" b="1" dirty="0"/>
              <a:t>ry</a:t>
            </a:r>
            <a:r>
              <a:rPr lang="fi-FI" sz="2400" dirty="0"/>
              <a:t>, Rakennusmestarit ja -insinöörit AMK RKL ry, </a:t>
            </a:r>
            <a:r>
              <a:rPr lang="fi-FI" sz="2400" b="1" dirty="0"/>
              <a:t>Rakennusteollisuus RT ry</a:t>
            </a:r>
            <a:r>
              <a:rPr lang="fi-FI" sz="2400" dirty="0"/>
              <a:t>, Rakennustietosäätiö RTS, </a:t>
            </a:r>
            <a:r>
              <a:rPr lang="fi-FI" sz="2400" b="1" dirty="0"/>
              <a:t>RAKLI ry</a:t>
            </a:r>
            <a:r>
              <a:rPr lang="fi-FI" sz="2400" dirty="0"/>
              <a:t>, Suomen Arkkitehtiliitto SAFA, </a:t>
            </a:r>
            <a:r>
              <a:rPr lang="fi-FI" sz="2400" b="1" dirty="0"/>
              <a:t>Suomen Isännöintiliitto ry</a:t>
            </a:r>
            <a:r>
              <a:rPr lang="fi-FI" sz="2400" dirty="0"/>
              <a:t>, Suomen Kiinteistöliitto ry, </a:t>
            </a:r>
            <a:r>
              <a:rPr lang="fi-FI" sz="2400" b="1" dirty="0"/>
              <a:t>Suomen Rakennusinsinöörien Liitto RIL ry</a:t>
            </a:r>
            <a:r>
              <a:rPr lang="fi-FI" sz="2400" dirty="0"/>
              <a:t>, Suunnittelu- ja konsultointiyritykset SKOL ry, </a:t>
            </a:r>
            <a:r>
              <a:rPr lang="fi-FI" sz="2400" b="1" dirty="0"/>
              <a:t>Sähkö- ja teleurakoitsijaliitto STUL ry </a:t>
            </a:r>
            <a:r>
              <a:rPr lang="fi-FI" sz="2400" dirty="0"/>
              <a:t>ja Talotekniikkateollisuus ry 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5687608" y="4794624"/>
            <a:ext cx="937310" cy="15432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572745" y="4786161"/>
            <a:ext cx="3335369" cy="1354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4308039" y="4749366"/>
            <a:ext cx="393451" cy="1816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28762" y="758079"/>
            <a:ext cx="7959255" cy="362734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Miksi KIRA-digi tarvittiin?</a:t>
            </a:r>
            <a:endParaRPr lang="fi-FI" dirty="0" smtClean="0"/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63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05306"/>
              </p:ext>
            </p:extLst>
          </p:nvPr>
        </p:nvGraphicFramePr>
        <p:xfrm>
          <a:off x="530286" y="538168"/>
          <a:ext cx="7948956" cy="421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5687608" y="4794624"/>
            <a:ext cx="937310" cy="15432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572745" y="4786161"/>
            <a:ext cx="3335369" cy="1354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4308039" y="4749366"/>
            <a:ext cx="393451" cy="1816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3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Vuoteen 2030 mennessä…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2" y="969975"/>
            <a:ext cx="8046501" cy="32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RA-digi 1">
      <a:dk1>
        <a:sysClr val="windowText" lastClr="000000"/>
      </a:dk1>
      <a:lt1>
        <a:sysClr val="window" lastClr="FFFFFF"/>
      </a:lt1>
      <a:dk2>
        <a:srgbClr val="016C8D"/>
      </a:dk2>
      <a:lt2>
        <a:srgbClr val="75C1B2"/>
      </a:lt2>
      <a:accent1>
        <a:srgbClr val="004069"/>
      </a:accent1>
      <a:accent2>
        <a:srgbClr val="026950"/>
      </a:accent2>
      <a:accent3>
        <a:srgbClr val="96B900"/>
      </a:accent3>
      <a:accent4>
        <a:srgbClr val="C8187D"/>
      </a:accent4>
      <a:accent5>
        <a:srgbClr val="FF6F0B"/>
      </a:accent5>
      <a:accent6>
        <a:srgbClr val="FFDA00"/>
      </a:accent6>
      <a:hlink>
        <a:srgbClr val="016C8D"/>
      </a:hlink>
      <a:folHlink>
        <a:srgbClr val="75C1B2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B7DEEB3-FACD-A841-9A04-BD4666FD206B}">
  <we:reference id="wa104380169" version="1.1.0.0" store="fi-FI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295E230-DA24-9141-9BAB-05B954C367CD}">
  <we:reference id="wa104379997" version="1.0.0.2" store="fi-FI" storeType="OMEX"/>
  <we:alternateReferences>
    <we:reference id="WA104379997" version="1.0.0.2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20739</TotalTime>
  <Words>323</Words>
  <Application>Microsoft Office PowerPoint</Application>
  <PresentationFormat>Näytössä katseltava esitys (16:9)</PresentationFormat>
  <Paragraphs>96</Paragraphs>
  <Slides>19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Georgia</vt:lpstr>
      <vt:lpstr>Office Theme</vt:lpstr>
      <vt:lpstr>PowerPoint-esitys</vt:lpstr>
      <vt:lpstr>PowerPoint-esitys</vt:lpstr>
      <vt:lpstr>Mistä KIRA-digissä on kyse?</vt:lpstr>
      <vt:lpstr>PowerPoint-esitys</vt:lpstr>
      <vt:lpstr>Toimijat ja kumppanit</vt:lpstr>
      <vt:lpstr>Toimijat ja kumppanit</vt:lpstr>
      <vt:lpstr>PowerPoint-esitys</vt:lpstr>
      <vt:lpstr>PowerPoint-esitys</vt:lpstr>
      <vt:lpstr>Vuoteen 2030 mennessä…</vt:lpstr>
      <vt:lpstr>Mitä hyötyjä KIRA-digi synnyttää?</vt:lpstr>
      <vt:lpstr>Tavoitteena sujuvat tietovirrat:</vt:lpstr>
      <vt:lpstr>PowerPoint-esitys</vt:lpstr>
      <vt:lpstr>Kulttuurin muutos koko alalla</vt:lpstr>
      <vt:lpstr>PowerPoint-esitys</vt:lpstr>
      <vt:lpstr>PowerPoint-esitys</vt:lpstr>
      <vt:lpstr>Kolme osaa vievät kohti tavoitteita</vt:lpstr>
      <vt:lpstr>PowerPoint-esitys</vt:lpstr>
      <vt:lpstr>PowerPoint-esitys</vt:lpstr>
      <vt:lpstr>PowerPoint-esitys</vt:lpstr>
    </vt:vector>
  </TitlesOfParts>
  <Company>HKSTRATEGIES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Honkavaara</dc:creator>
  <cp:lastModifiedBy>Laura Salonen</cp:lastModifiedBy>
  <cp:revision>417</cp:revision>
  <dcterms:created xsi:type="dcterms:W3CDTF">2016-09-21T15:02:10Z</dcterms:created>
  <dcterms:modified xsi:type="dcterms:W3CDTF">2018-01-12T15:07:27Z</dcterms:modified>
</cp:coreProperties>
</file>