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4" r:id="rId2"/>
    <p:sldId id="463" r:id="rId3"/>
    <p:sldId id="467" r:id="rId4"/>
    <p:sldId id="416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iina Ahonen" initials="KA" lastIdx="9" clrIdx="0">
    <p:extLst>
      <p:ext uri="{19B8F6BF-5375-455C-9EA6-DF929625EA0E}">
        <p15:presenceInfo xmlns:p15="http://schemas.microsoft.com/office/powerpoint/2012/main" userId="Katariina Aho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87D"/>
    <a:srgbClr val="FF8584"/>
    <a:srgbClr val="75C1B2"/>
    <a:srgbClr val="006C8D"/>
    <a:srgbClr val="026950"/>
    <a:srgbClr val="FF6F0B"/>
    <a:srgbClr val="FFDA00"/>
    <a:srgbClr val="004169"/>
    <a:srgbClr val="96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8" autoAdjust="0"/>
    <p:restoredTop sz="79398" autoAdjust="0"/>
  </p:normalViewPr>
  <p:slideViewPr>
    <p:cSldViewPr snapToGrid="0" snapToObjects="1">
      <p:cViewPr varScale="1">
        <p:scale>
          <a:sx n="121" d="100"/>
          <a:sy n="121" d="100"/>
        </p:scale>
        <p:origin x="1272" y="96"/>
      </p:cViewPr>
      <p:guideLst>
        <p:guide orient="horz" pos="1620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B563D-E826-AA47-B762-120460208588}" type="datetimeFigureOut">
              <a:t>4.9.2018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13368-2875-D244-9B4F-4B919C7AAF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00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3EF89-5071-6849-A740-5EBB555D1431}" type="datetimeFigureOut">
              <a:t>4.9.2018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449EF-25F5-3045-BDC1-90276759D1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04449EF-25F5-3045-BDC1-90276759D19D}" type="slidenum">
              <a:r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04449EF-25F5-3045-BDC1-90276759D19D}" type="slidenum">
              <a:r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1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8313" y="1574358"/>
            <a:ext cx="5636396" cy="2433099"/>
          </a:xfrm>
        </p:spPr>
        <p:txBody>
          <a:bodyPr/>
          <a:lstStyle>
            <a:lvl1pPr marL="0" indent="0" algn="l">
              <a:lnSpc>
                <a:spcPts val="4200"/>
              </a:lnSpc>
              <a:spcAft>
                <a:spcPts val="600"/>
              </a:spcAft>
              <a:buFontTx/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8313" y="4283615"/>
            <a:ext cx="4103687" cy="445139"/>
          </a:xfrm>
        </p:spPr>
        <p:txBody>
          <a:bodyPr/>
          <a:lstStyle>
            <a:lvl1pPr marL="0" indent="0" algn="l">
              <a:lnSpc>
                <a:spcPts val="4200"/>
              </a:lnSpc>
              <a:spcAft>
                <a:spcPts val="600"/>
              </a:spcAft>
              <a:buFontTx/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38315"/>
            <a:ext cx="1734560" cy="6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8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tekstikal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 algn="l">
              <a:defRPr sz="37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584391" y="4795846"/>
            <a:ext cx="937310" cy="1543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16C8D"/>
                </a:solidFill>
                <a:latin typeface="Corbel"/>
                <a:ea typeface="+mn-ea"/>
                <a:cs typeface="Corbe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CFF564-DE76-FA45-9857-EA0C28C10AD0}" type="datetime1">
              <a:rPr lang="fi-FI" smtClean="0"/>
              <a:pPr/>
              <a:t>4.9.2018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789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+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 algn="l">
              <a:defRPr sz="37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4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+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584391" y="4795846"/>
            <a:ext cx="937310" cy="1543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16C8D"/>
                </a:solidFill>
                <a:latin typeface="Corbel"/>
                <a:ea typeface="+mn-ea"/>
                <a:cs typeface="Corbe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CFF564-DE76-FA45-9857-EA0C28C10AD0}" type="datetime1">
              <a:rPr lang="fi-FI" smtClean="0"/>
              <a:pPr/>
              <a:t>4.9.2018</a:t>
            </a:fld>
            <a:endParaRPr lang="fi-FI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8762" y="742294"/>
            <a:ext cx="7959255" cy="3627342"/>
          </a:xfrm>
        </p:spPr>
        <p:txBody>
          <a:bodyPr/>
          <a:lstStyle>
            <a:lvl1pPr marL="0" indent="0" algn="ctr">
              <a:lnSpc>
                <a:spcPts val="5000"/>
              </a:lnSpc>
              <a:spcAft>
                <a:spcPts val="600"/>
              </a:spcAft>
              <a:buFontTx/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 kuvan päällä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8762" y="411163"/>
            <a:ext cx="7959255" cy="259397"/>
          </a:xfrm>
        </p:spPr>
        <p:txBody>
          <a:bodyPr/>
          <a:lstStyle>
            <a:lvl1pPr marL="0" indent="0" algn="ctr">
              <a:lnSpc>
                <a:spcPts val="1700"/>
              </a:lnSpc>
              <a:spcAft>
                <a:spcPts val="600"/>
              </a:spcAft>
              <a:buFontTx/>
              <a:buNone/>
              <a:defRPr sz="1800" b="1" u="none" cap="all" spc="300" baseline="0">
                <a:solidFill>
                  <a:schemeClr val="bg1"/>
                </a:solidFill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76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ste, ratkaisu, 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fld id="{50CFF564-DE76-FA45-9857-EA0C28C10AD0}" type="datetime1">
              <a:t>4.9.2018</a:t>
            </a:fld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12493" y="2418002"/>
            <a:ext cx="2509208" cy="1851845"/>
          </a:xfrm>
        </p:spPr>
        <p:txBody>
          <a:bodyPr lIns="0" tIns="0" rIns="0" bIns="0">
            <a:noAutofit/>
          </a:bodyPr>
          <a:lstStyle>
            <a:lvl1pPr marL="0" indent="0" algn="ctr">
              <a:buClr>
                <a:schemeClr val="bg2"/>
              </a:buClr>
              <a:buNone/>
              <a:defRPr sz="18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2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92619" y="2418002"/>
            <a:ext cx="2509208" cy="1851845"/>
          </a:xfrm>
        </p:spPr>
        <p:txBody>
          <a:bodyPr lIns="0" tIns="0" rIns="0" bIns="0">
            <a:noAutofit/>
          </a:bodyPr>
          <a:lstStyle>
            <a:lvl1pPr marL="0" indent="0" algn="ctr">
              <a:buClr>
                <a:schemeClr val="bg2"/>
              </a:buClr>
              <a:buNone/>
              <a:defRPr sz="18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3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72745" y="2410928"/>
            <a:ext cx="2509208" cy="1851845"/>
          </a:xfrm>
        </p:spPr>
        <p:txBody>
          <a:bodyPr lIns="0" tIns="0" rIns="0" bIns="0">
            <a:noAutofit/>
          </a:bodyPr>
          <a:lstStyle>
            <a:lvl1pPr marL="0" indent="0" algn="ctr">
              <a:buClr>
                <a:schemeClr val="bg2"/>
              </a:buClr>
              <a:buNone/>
              <a:defRPr sz="18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32" name="Suorakulmio 31"/>
          <p:cNvSpPr/>
          <p:nvPr userDrawn="1"/>
        </p:nvSpPr>
        <p:spPr>
          <a:xfrm>
            <a:off x="572745" y="1820930"/>
            <a:ext cx="250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b="1" u="none" cap="all" spc="500" baseline="0" dirty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HAASTE</a:t>
            </a:r>
            <a:endParaRPr lang="fi-FI" b="1" u="none" cap="all" spc="2000" baseline="0" dirty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</p:txBody>
      </p:sp>
      <p:sp>
        <p:nvSpPr>
          <p:cNvPr id="33" name="Suorakulmio 32"/>
          <p:cNvSpPr/>
          <p:nvPr userDrawn="1"/>
        </p:nvSpPr>
        <p:spPr>
          <a:xfrm>
            <a:off x="3292619" y="1828881"/>
            <a:ext cx="250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b="1" u="none" cap="all" spc="500" baseline="0" dirty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ratkaisu</a:t>
            </a:r>
            <a:endParaRPr lang="fi-FI" b="1" u="none" cap="all" spc="2000" baseline="0" dirty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</p:txBody>
      </p:sp>
      <p:cxnSp>
        <p:nvCxnSpPr>
          <p:cNvPr id="34" name="Suora yhdysviiva 33"/>
          <p:cNvCxnSpPr/>
          <p:nvPr userDrawn="1"/>
        </p:nvCxnSpPr>
        <p:spPr>
          <a:xfrm>
            <a:off x="3770335" y="2206164"/>
            <a:ext cx="1484334" cy="0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uorakulmio 34"/>
          <p:cNvSpPr/>
          <p:nvPr userDrawn="1"/>
        </p:nvSpPr>
        <p:spPr>
          <a:xfrm>
            <a:off x="6012493" y="1810005"/>
            <a:ext cx="252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b="1" u="none" cap="all" spc="500" baseline="0" dirty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</a:rPr>
              <a:t>tulos</a:t>
            </a:r>
            <a:endParaRPr lang="fi-FI" b="1" u="none" cap="all" spc="2000" baseline="0" dirty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</p:txBody>
      </p:sp>
      <p:cxnSp>
        <p:nvCxnSpPr>
          <p:cNvPr id="36" name="Suora yhdysviiva 35"/>
          <p:cNvCxnSpPr/>
          <p:nvPr userDrawn="1"/>
        </p:nvCxnSpPr>
        <p:spPr>
          <a:xfrm flipV="1">
            <a:off x="1192061" y="2198213"/>
            <a:ext cx="1156570" cy="7951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/>
          <p:cNvCxnSpPr/>
          <p:nvPr userDrawn="1"/>
        </p:nvCxnSpPr>
        <p:spPr>
          <a:xfrm flipV="1">
            <a:off x="6802649" y="2216098"/>
            <a:ext cx="928895" cy="1"/>
          </a:xfrm>
          <a:prstGeom prst="line">
            <a:avLst/>
          </a:prstGeom>
          <a:ln w="254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11" y="373685"/>
            <a:ext cx="1142561" cy="1068295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13" y="382928"/>
            <a:ext cx="1117220" cy="1100462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95" y="373685"/>
            <a:ext cx="1143383" cy="1120515"/>
          </a:xfrm>
          <a:prstGeom prst="rect">
            <a:avLst/>
          </a:prstGeom>
        </p:spPr>
      </p:pic>
      <p:sp>
        <p:nvSpPr>
          <p:cNvPr id="2" name="Suorakulmio 1"/>
          <p:cNvSpPr/>
          <p:nvPr userDrawn="1"/>
        </p:nvSpPr>
        <p:spPr>
          <a:xfrm>
            <a:off x="402610" y="4679576"/>
            <a:ext cx="8210232" cy="463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3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76800" y="0"/>
            <a:ext cx="4267200" cy="51119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45" y="205979"/>
            <a:ext cx="4128745" cy="857250"/>
          </a:xfrm>
        </p:spPr>
        <p:txBody>
          <a:bodyPr lIns="0" tIns="0" rIns="0" bIns="0">
            <a:noAutofit/>
          </a:bodyPr>
          <a:lstStyle>
            <a:lvl1pPr algn="l"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45" y="1200151"/>
            <a:ext cx="4128745" cy="332104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fld id="{50CFF564-DE76-FA45-9857-EA0C28C10AD0}" type="datetime1">
              <a:t>4.9.2018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56591" y="1781092"/>
            <a:ext cx="7951305" cy="2735346"/>
          </a:xfrm>
        </p:spPr>
        <p:txBody>
          <a:bodyPr/>
          <a:lstStyle>
            <a:lvl1pPr marL="0" indent="0" algn="ctr">
              <a:lnSpc>
                <a:spcPct val="80000"/>
              </a:lnSpc>
              <a:spcAft>
                <a:spcPts val="600"/>
              </a:spcAft>
              <a:buFontTx/>
              <a:buNone/>
              <a:defRPr sz="3000" b="0" i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91" y="369793"/>
            <a:ext cx="1236443" cy="11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kalv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8762" y="1118829"/>
            <a:ext cx="7959255" cy="3397609"/>
          </a:xfrm>
        </p:spPr>
        <p:txBody>
          <a:bodyPr/>
          <a:lstStyle>
            <a:lvl1pPr marL="0" indent="0" algn="ctr">
              <a:lnSpc>
                <a:spcPts val="5000"/>
              </a:lnSpc>
              <a:spcAft>
                <a:spcPts val="600"/>
              </a:spcAft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 enintään 3. riviä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8762" y="411163"/>
            <a:ext cx="7959255" cy="259397"/>
          </a:xfrm>
        </p:spPr>
        <p:txBody>
          <a:bodyPr/>
          <a:lstStyle>
            <a:lvl1pPr marL="0" indent="0" algn="ctr">
              <a:lnSpc>
                <a:spcPts val="1700"/>
              </a:lnSpc>
              <a:spcAft>
                <a:spcPts val="600"/>
              </a:spcAft>
              <a:buFontTx/>
              <a:buNone/>
              <a:defRPr sz="1800" b="1" u="none" cap="all" spc="3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0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745" y="205979"/>
            <a:ext cx="7948956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745" y="1200151"/>
            <a:ext cx="7948956" cy="3321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84391" y="4794624"/>
            <a:ext cx="937310" cy="154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16C8D"/>
                </a:solidFill>
              </a:defRPr>
            </a:lvl1pPr>
          </a:lstStyle>
          <a:p>
            <a:fld id="{0D8051DE-41DC-1840-8D2B-29022B06F0D2}" type="datetime1">
              <a:t>4.9.2018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3474" y="4710090"/>
            <a:ext cx="5899617" cy="199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8E892A0-88D7-AC4E-92B4-9E3EDE826A51}" type="slidenum">
              <a:rPr lang="en-US" sz="1400" b="1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r>
              <a:rPr lang="en-US" sz="1400" dirty="0">
                <a:solidFill>
                  <a:schemeClr val="tx2"/>
                </a:solidFill>
                <a:latin typeface="+mj-lt"/>
              </a:rPr>
              <a:t>   </a:t>
            </a:r>
            <a:r>
              <a:rPr lang="fi-FI" sz="1400" dirty="0">
                <a:solidFill>
                  <a:schemeClr val="tx2"/>
                </a:solidFill>
                <a:latin typeface="+mj-lt"/>
              </a:rPr>
              <a:t>KIRA-digi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572745" y="4727794"/>
            <a:ext cx="7948956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3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0" r:id="rId3"/>
    <p:sldLayoutId id="2147483659" r:id="rId4"/>
    <p:sldLayoutId id="2147483657" r:id="rId5"/>
    <p:sldLayoutId id="2147483653" r:id="rId6"/>
    <p:sldLayoutId id="2147483652" r:id="rId7"/>
    <p:sldLayoutId id="2147483658" r:id="rId8"/>
  </p:sldLayoutIdLst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700" b="1" kern="1200">
          <a:solidFill>
            <a:srgbClr val="016C8D"/>
          </a:solidFill>
          <a:latin typeface="+mj-lt"/>
          <a:ea typeface="+mj-ea"/>
          <a:cs typeface="Corbel"/>
        </a:defRPr>
      </a:lvl1pPr>
    </p:titleStyle>
    <p:bodyStyle>
      <a:lvl1pPr marL="162000" indent="-162000" algn="l" defTabSz="457200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Corbel"/>
        </a:defRPr>
      </a:lvl1pPr>
      <a:lvl2pPr marL="597600" indent="-176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–"/>
        <a:defRPr sz="1500" kern="1200">
          <a:solidFill>
            <a:schemeClr val="tx1"/>
          </a:solidFill>
          <a:latin typeface="Corbel"/>
          <a:ea typeface="+mn-ea"/>
          <a:cs typeface="Corbel"/>
        </a:defRPr>
      </a:lvl2pPr>
      <a:lvl3pPr marL="1000800" indent="-158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Corbel"/>
          <a:ea typeface="+mn-ea"/>
          <a:cs typeface="Corbel"/>
        </a:defRPr>
      </a:lvl3pPr>
      <a:lvl4pPr marL="1386000" indent="-158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–"/>
        <a:defRPr sz="1200" kern="1200">
          <a:solidFill>
            <a:schemeClr val="tx1"/>
          </a:solidFill>
          <a:latin typeface="Corbel"/>
          <a:ea typeface="+mn-ea"/>
          <a:cs typeface="Corbel"/>
        </a:defRPr>
      </a:lvl4pPr>
      <a:lvl5pPr marL="1843200" indent="-158400" algn="l" defTabSz="4572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Font typeface="Arial"/>
        <a:buChar char="»"/>
        <a:defRPr sz="12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4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t.fi/tilastot-ja-julkaisut/henkilostokulu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C89A02E-6862-454C-A38E-C45B70764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574358"/>
            <a:ext cx="5905854" cy="2433099"/>
          </a:xfrm>
        </p:spPr>
        <p:txBody>
          <a:bodyPr/>
          <a:lstStyle/>
          <a:p>
            <a:pPr algn="l" rtl="0"/>
            <a:r>
              <a:rPr lang="ru-Ru" b="1" i="0" u="none" baseline="0" dirty="0"/>
              <a:t>Ускорение </a:t>
            </a:r>
            <a:r>
              <a:rPr lang="ru-Ru" b="1" i="0" u="none" baseline="0" dirty="0" err="1"/>
              <a:t>дигитализации</a:t>
            </a:r>
            <a:r>
              <a:rPr lang="ru-Ru" b="1" i="0" u="none" baseline="0" dirty="0"/>
              <a:t> в сфере недвижимости и строительства</a:t>
            </a:r>
            <a:r>
              <a:rPr lang="ru-Ru" sz="3800" dirty="0"/>
              <a:t/>
            </a:r>
            <a:br>
              <a:rPr lang="ru-Ru" sz="3800" dirty="0"/>
            </a:br>
            <a:r>
              <a:rPr lang="ru-Ru" sz="2500" b="1" i="1" u="none" baseline="0" dirty="0">
                <a:solidFill>
                  <a:schemeClr val="bg2"/>
                </a:solidFill>
              </a:rPr>
              <a:t>#</a:t>
            </a:r>
            <a:r>
              <a:rPr lang="ru-Ru" sz="2500" b="1" i="1" u="none" baseline="0" dirty="0" err="1">
                <a:solidFill>
                  <a:schemeClr val="bg2"/>
                </a:solidFill>
              </a:rPr>
              <a:t>kiradigi</a:t>
            </a:r>
            <a:endParaRPr lang="ru-Ru" sz="2500" i="1" dirty="0">
              <a:solidFill>
                <a:schemeClr val="bg2"/>
              </a:solidFill>
            </a:endParaRPr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5E5B45-521B-8348-A74F-E321AE4279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4283615"/>
            <a:ext cx="4103687" cy="445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8B4DBD4-F3E5-E14A-A50D-04DB8F431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964" y="548560"/>
            <a:ext cx="1492250" cy="81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A8DFDDA-1E1C-4CA8-A0B3-B6914264C3CE}"/>
              </a:ext>
            </a:extLst>
          </p:cNvPr>
          <p:cNvSpPr txBox="1"/>
          <p:nvPr/>
        </p:nvSpPr>
        <p:spPr>
          <a:xfrm rot="20688120">
            <a:off x="2556145" y="225394"/>
            <a:ext cx="217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200" b="0" i="0" u="none" baseline="0" dirty="0">
                <a:solidFill>
                  <a:srgbClr val="C7187D"/>
                </a:solidFill>
              </a:rPr>
              <a:t>ПРИОРИТЕТНЫЙ ПРАВИТЕЛЬСТВЕННЫЙ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18425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579CAA8E-76A5-6049-854D-A405DC77598F}"/>
              </a:ext>
            </a:extLst>
          </p:cNvPr>
          <p:cNvGrpSpPr/>
          <p:nvPr/>
        </p:nvGrpSpPr>
        <p:grpSpPr>
          <a:xfrm>
            <a:off x="4863539" y="1100338"/>
            <a:ext cx="3182094" cy="1471411"/>
            <a:chOff x="5149295" y="1100338"/>
            <a:chExt cx="3182094" cy="1471411"/>
          </a:xfrm>
        </p:grpSpPr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7568AA71-01A0-214F-9172-AC9B279E9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6152" y="1233477"/>
              <a:ext cx="2905237" cy="1338272"/>
            </a:xfrm>
            <a:prstGeom prst="rect">
              <a:avLst/>
            </a:prstGeom>
          </p:spPr>
        </p:pic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7D63A16D-0E80-0840-8554-6506AA53E01E}"/>
                </a:ext>
              </a:extLst>
            </p:cNvPr>
            <p:cNvSpPr/>
            <p:nvPr/>
          </p:nvSpPr>
          <p:spPr>
            <a:xfrm rot="1980628">
              <a:off x="7046549" y="1448821"/>
              <a:ext cx="10222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ru-Ru" sz="1200" b="1" i="0" u="none" baseline="0"/>
                <a:t>Государство</a:t>
              </a:r>
              <a:endParaRPr lang="ru-Ru" dirty="0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D7ED295E-CA4B-1742-AE70-39A70AA83BB8}"/>
                </a:ext>
              </a:extLst>
            </p:cNvPr>
            <p:cNvSpPr/>
            <p:nvPr/>
          </p:nvSpPr>
          <p:spPr>
            <a:xfrm rot="2345898">
              <a:off x="6793411" y="1618869"/>
              <a:ext cx="13769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ru-Ru" sz="1200" b="1" i="0" u="none" baseline="0"/>
                <a:t>Муниципалитеты</a:t>
              </a:r>
              <a:endParaRPr lang="ru-Ru" dirty="0"/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B49B3697-EF7D-874C-B373-A49D4A85ECC0}"/>
                </a:ext>
              </a:extLst>
            </p:cNvPr>
            <p:cNvSpPr/>
            <p:nvPr/>
          </p:nvSpPr>
          <p:spPr>
            <a:xfrm rot="2605179">
              <a:off x="6956933" y="1802664"/>
              <a:ext cx="8853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ru-Ru" sz="1200" b="1" i="0" u="none" baseline="0"/>
                <a:t>Компании</a:t>
              </a:r>
              <a:endParaRPr lang="ru-Ru" dirty="0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44AAFF31-828A-8445-91C7-EC66C922EB72}"/>
                </a:ext>
              </a:extLst>
            </p:cNvPr>
            <p:cNvSpPr/>
            <p:nvPr/>
          </p:nvSpPr>
          <p:spPr>
            <a:xfrm rot="20493414">
              <a:off x="5149295" y="1100338"/>
              <a:ext cx="25548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ru-Ru" sz="1200" b="1" i="0" u="none" baseline="0" dirty="0"/>
                <a:t>KIRA-</a:t>
              </a:r>
              <a:r>
                <a:rPr lang="ru-Ru" sz="1200" b="1" i="0" u="none" baseline="0" dirty="0" err="1"/>
                <a:t>digi</a:t>
              </a:r>
              <a:r>
                <a:rPr lang="ru-Ru" sz="1200" b="1" i="0" u="none" baseline="0" dirty="0"/>
                <a:t> (</a:t>
              </a:r>
              <a:r>
                <a:rPr lang="ru-Ru" sz="1200" b="1" i="0" u="none" baseline="0" dirty="0" err="1"/>
                <a:t>Дигитализация</a:t>
              </a:r>
              <a:r>
                <a:rPr lang="ru-Ru" sz="1200" b="1" i="0" u="none" baseline="0" dirty="0"/>
                <a:t> в сфере </a:t>
              </a:r>
              <a:endParaRPr lang="fi-FI" sz="1200" b="1" i="0" u="none" baseline="0" dirty="0"/>
            </a:p>
            <a:p>
              <a:pPr algn="l" rtl="0"/>
              <a:r>
                <a:rPr lang="ru-Ru" sz="1200" b="1" i="0" u="none" baseline="0" dirty="0"/>
                <a:t>недвижимости и строительства)</a:t>
              </a:r>
              <a:endParaRPr lang="ru-Ru" dirty="0"/>
            </a:p>
          </p:txBody>
        </p:sp>
      </p:grpSp>
      <p:sp>
        <p:nvSpPr>
          <p:cNvPr id="5" name="Suorakulmio 4">
            <a:extLst>
              <a:ext uri="{FF2B5EF4-FFF2-40B4-BE49-F238E27FC236}">
                <a16:creationId xmlns:a16="http://schemas.microsoft.com/office/drawing/2014/main" id="{423C2FF1-0739-3A42-AA46-821EAD690A71}"/>
              </a:ext>
            </a:extLst>
          </p:cNvPr>
          <p:cNvSpPr/>
          <p:nvPr/>
        </p:nvSpPr>
        <p:spPr>
          <a:xfrm>
            <a:off x="572745" y="2571750"/>
            <a:ext cx="7960068" cy="19446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A2BEFA-63E9-5C4F-9D08-AB654433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sz="2800" b="1" i="0" u="none" baseline="0" dirty="0"/>
              <a:t>KIRA-</a:t>
            </a:r>
            <a:r>
              <a:rPr lang="ru-Ru" sz="2800" b="1" i="0" u="none" baseline="0" dirty="0" err="1"/>
              <a:t>digi</a:t>
            </a:r>
            <a:r>
              <a:rPr lang="ru-Ru" sz="2800" b="1" i="0" u="none" baseline="0" dirty="0"/>
              <a:t> – </a:t>
            </a:r>
            <a:r>
              <a:rPr lang="ru-Ru" sz="2800" b="1" i="0" u="none" baseline="0" dirty="0" err="1"/>
              <a:t>Дигитализация</a:t>
            </a:r>
            <a:r>
              <a:rPr lang="ru-Ru" sz="2800" b="1" i="0" u="none" baseline="0" dirty="0"/>
              <a:t> построенной среды и строительства 2016–2018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35D05AE-89E1-D34D-932D-D0F402F79858}"/>
              </a:ext>
            </a:extLst>
          </p:cNvPr>
          <p:cNvSpPr/>
          <p:nvPr/>
        </p:nvSpPr>
        <p:spPr>
          <a:xfrm>
            <a:off x="584083" y="2575126"/>
            <a:ext cx="2757296" cy="1965529"/>
          </a:xfrm>
          <a:prstGeom prst="rect">
            <a:avLst/>
          </a:prstGeom>
          <a:noFill/>
        </p:spPr>
        <p:txBody>
          <a:bodyPr wrap="square" lIns="36000" tIns="36000" rIns="0" bIns="36000">
            <a:spAutoFit/>
          </a:bodyPr>
          <a:lstStyle/>
          <a:p>
            <a:pPr lvl="0" algn="l" rtl="0"/>
            <a:r>
              <a:rPr lang="ru-Ru" sz="1200" b="1" i="0" u="none" baseline="0" dirty="0"/>
              <a:t>Преимущества </a:t>
            </a:r>
            <a:r>
              <a:rPr lang="ru-Ru" sz="1200" b="1" i="0" u="none" baseline="0" dirty="0" err="1"/>
              <a:t>дигитализации</a:t>
            </a:r>
            <a:r>
              <a:rPr lang="ru-Ru" sz="1200" b="1" i="0" u="none" baseline="0" dirty="0"/>
              <a:t> в сфере недвижимости и строительства:</a:t>
            </a:r>
          </a:p>
          <a:p>
            <a:pPr marL="92075" lvl="0" indent="-92075" algn="l" rtl="0">
              <a:buFont typeface="Arial" panose="020B0604020202020204" pitchFamily="34" charset="0"/>
              <a:buChar char="•"/>
            </a:pPr>
            <a:r>
              <a:rPr lang="ru-Ru" sz="900" b="0" i="0" u="none" baseline="0" dirty="0"/>
              <a:t>Меньше ошибок и выше качество</a:t>
            </a:r>
          </a:p>
          <a:p>
            <a:pPr marL="92075" lvl="0" indent="-92075" algn="l" rtl="0">
              <a:buFont typeface="Arial" panose="020B0604020202020204" pitchFamily="34" charset="0"/>
              <a:buChar char="•"/>
            </a:pPr>
            <a:r>
              <a:rPr lang="ru-Ru" sz="900" b="0" i="0" u="none" baseline="0" dirty="0"/>
              <a:t>Более здоровая структура расходов на строительство и обслуживание объектов недвижимости</a:t>
            </a:r>
          </a:p>
          <a:p>
            <a:pPr marL="92075" lvl="0" indent="-92075" algn="l" rtl="0">
              <a:buFont typeface="Arial" panose="020B0604020202020204" pitchFamily="34" charset="0"/>
              <a:buChar char="•"/>
            </a:pPr>
            <a:r>
              <a:rPr lang="ru-Ru" sz="900" b="0" i="0" u="none" baseline="0" dirty="0"/>
              <a:t>Здание безопасно и представляет собой здоровую среду для пользователя в повседневной жизни</a:t>
            </a:r>
          </a:p>
          <a:p>
            <a:pPr marL="92075" lvl="0" indent="-92075" algn="l" rtl="0">
              <a:buFont typeface="Arial" panose="020B0604020202020204" pitchFamily="34" charset="0"/>
              <a:buChar char="•"/>
            </a:pPr>
            <a:r>
              <a:rPr lang="ru-Ru" sz="900" b="0" i="0" u="none" baseline="0" dirty="0"/>
              <a:t>Облегчается обслуживание зданий, 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b="0" i="0" u="none" baseline="0" dirty="0"/>
              <a:t>когда информация доступна</a:t>
            </a:r>
          </a:p>
          <a:p>
            <a:pPr marL="92075" lvl="0" indent="-92075" algn="l" rtl="0">
              <a:buFont typeface="Arial" panose="020B0604020202020204" pitchFamily="34" charset="0"/>
              <a:buChar char="•"/>
            </a:pPr>
            <a:r>
              <a:rPr lang="ru-Ru" sz="900" b="0" i="0" u="none" baseline="0" dirty="0"/>
              <a:t>Сокращаются неоправданные трудозатраты: процессы согласований ускоряются, а трудозатраты на передачу информации сокращаются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6CC48C-F547-7B49-8839-9C0972A9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620" y="1414483"/>
            <a:ext cx="1656662" cy="116678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177EAF1D-9072-CF48-A89A-4B67EBDA7C54}"/>
              </a:ext>
            </a:extLst>
          </p:cNvPr>
          <p:cNvSpPr/>
          <p:nvPr/>
        </p:nvSpPr>
        <p:spPr>
          <a:xfrm>
            <a:off x="3341379" y="2575126"/>
            <a:ext cx="2755531" cy="2011695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lvl="0" algn="l" rtl="0"/>
            <a:r>
              <a:rPr lang="ru-Ru" sz="1200" b="1" i="0" u="none" baseline="0" dirty="0"/>
              <a:t>С какими целями проводится </a:t>
            </a:r>
            <a:r>
              <a:rPr lang="ru-Ru" sz="1200" b="1" i="0" u="none" baseline="0" dirty="0" err="1"/>
              <a:t>дигитализация</a:t>
            </a:r>
            <a:r>
              <a:rPr lang="ru-Ru" sz="1200" b="1" i="0" u="none" baseline="0" dirty="0"/>
              <a:t> в сфере недвижимости и строительства?</a:t>
            </a:r>
          </a:p>
          <a:p>
            <a:pPr marL="92075" lvl="0" indent="-92075" algn="l" rtl="0">
              <a:buFont typeface="Arial" panose="020B0604020202020204" pitchFamily="34" charset="0"/>
              <a:buChar char="•"/>
            </a:pPr>
            <a:r>
              <a:rPr lang="ru-Ru" sz="900" b="0" i="0" u="none" baseline="0" dirty="0" err="1"/>
              <a:t>Дигитализация</a:t>
            </a:r>
            <a:r>
              <a:rPr lang="ru-Ru" sz="900" b="0" i="0" u="none" baseline="0" dirty="0"/>
              <a:t> переносит сферу недвижимости и строительства в эру интернет-технологий, предоставляет интерфейсы и обеспечивает передачу данных</a:t>
            </a:r>
          </a:p>
          <a:p>
            <a:pPr marL="92075" lvl="0" indent="-92075" algn="l" rtl="0">
              <a:buFont typeface="Arial" panose="020B0604020202020204" pitchFamily="34" charset="0"/>
              <a:buChar char="•"/>
            </a:pPr>
            <a:r>
              <a:rPr lang="ru-Ru" sz="900" b="0" i="0" u="none" baseline="0" dirty="0"/>
              <a:t>Более, чем в ста экспериментах коммерческая деятельность была построена по-новому, и получена новая информация, которая может использоваться в качестве вспомогательной при принятии решений</a:t>
            </a:r>
          </a:p>
          <a:p>
            <a:pPr marL="92075" lvl="0" indent="-92075" algn="l" rtl="0">
              <a:buFont typeface="Arial" panose="020B0604020202020204" pitchFamily="34" charset="0"/>
              <a:buChar char="•"/>
            </a:pPr>
            <a:r>
              <a:rPr lang="ru-Ru" sz="900" b="0" i="0" u="none" baseline="0" dirty="0"/>
              <a:t>Новая информация используется в законодательстве и для более оперативного правового регулирования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53F9312-244B-5E49-AF92-884EA39D5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35" y="1970049"/>
            <a:ext cx="246544" cy="61122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9DDCDF5-0193-E443-BDCC-B35FFE65B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07697" y="2066533"/>
            <a:ext cx="546135" cy="527517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39A96CF8-C614-A44D-AC04-11A6A806D1DA}"/>
              </a:ext>
            </a:extLst>
          </p:cNvPr>
          <p:cNvSpPr/>
          <p:nvPr/>
        </p:nvSpPr>
        <p:spPr>
          <a:xfrm>
            <a:off x="572745" y="1327943"/>
            <a:ext cx="2879016" cy="89255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l" rtl="0"/>
            <a:r>
              <a:rPr lang="ru-Ru" sz="1300" b="1" i="0" u="none" baseline="0">
                <a:solidFill>
                  <a:schemeClr val="tx2"/>
                </a:solidFill>
              </a:rPr>
              <a:t>Министерство окружающей среды ускоряет необходимый цифровой прорыв в сфере недвижимости и строительства вместе со всей отраслью. </a:t>
            </a:r>
            <a:r>
              <a:rPr lang="ru-Ru" sz="1300" b="1">
                <a:solidFill>
                  <a:schemeClr val="tx2"/>
                </a:solidFill>
              </a:rPr>
              <a:t/>
            </a:r>
            <a:br>
              <a:rPr lang="ru-Ru" sz="1300" b="1">
                <a:solidFill>
                  <a:schemeClr val="tx2"/>
                </a:solidFill>
              </a:rPr>
            </a:br>
            <a:r>
              <a:rPr lang="ru-Ru" sz="1300" b="1" i="0" u="none" baseline="0">
                <a:solidFill>
                  <a:schemeClr val="tx2"/>
                </a:solidFill>
              </a:rPr>
              <a:t> </a:t>
            </a:r>
            <a:r>
              <a:rPr lang="ru-Ru" sz="1300" b="1">
                <a:solidFill>
                  <a:schemeClr val="tx2"/>
                </a:solidFill>
              </a:rPr>
              <a:t/>
            </a:r>
            <a:br>
              <a:rPr lang="ru-Ru" sz="1300" b="1">
                <a:solidFill>
                  <a:schemeClr val="tx2"/>
                </a:solidFill>
              </a:rPr>
            </a:br>
            <a:r>
              <a:rPr lang="ru-Ru" sz="1300" b="1" i="0" u="none" baseline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15BDA08E-AA84-C947-94B3-2D1232F6C583}"/>
              </a:ext>
            </a:extLst>
          </p:cNvPr>
          <p:cNvSpPr/>
          <p:nvPr/>
        </p:nvSpPr>
        <p:spPr>
          <a:xfrm>
            <a:off x="6124859" y="2575126"/>
            <a:ext cx="2366001" cy="1200329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lvl="0" algn="l" rtl="0"/>
            <a:r>
              <a:rPr lang="ru-Ru" sz="1200" b="1" i="0" u="none" baseline="0" dirty="0"/>
              <a:t>В приоритетном правительственном проекте участвуют министерства, муниципалитеты и форум по недвижимости и строительству (KIRA-</a:t>
            </a:r>
            <a:r>
              <a:rPr lang="ru-Ru" sz="1200" b="1" i="0" u="none" baseline="0" dirty="0" err="1"/>
              <a:t>foorumi</a:t>
            </a:r>
            <a:r>
              <a:rPr lang="ru-Ru" sz="1200" b="1" i="0" u="none" baseline="0" dirty="0"/>
              <a:t>).</a:t>
            </a:r>
          </a:p>
        </p:txBody>
      </p: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C35B5332-A062-0E46-9A28-8FF7E2CE1A08}"/>
              </a:ext>
            </a:extLst>
          </p:cNvPr>
          <p:cNvCxnSpPr/>
          <p:nvPr/>
        </p:nvCxnSpPr>
        <p:spPr>
          <a:xfrm>
            <a:off x="3334827" y="2786743"/>
            <a:ext cx="0" cy="1588347"/>
          </a:xfrm>
          <a:prstGeom prst="lin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4EB17E83-C0C8-5342-BBC4-02173A759850}"/>
              </a:ext>
            </a:extLst>
          </p:cNvPr>
          <p:cNvCxnSpPr/>
          <p:nvPr/>
        </p:nvCxnSpPr>
        <p:spPr>
          <a:xfrm>
            <a:off x="6165113" y="2786743"/>
            <a:ext cx="0" cy="1588347"/>
          </a:xfrm>
          <a:prstGeom prst="lin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6F93823-6217-CF4D-902B-E6CB98A6979D}"/>
              </a:ext>
            </a:extLst>
          </p:cNvPr>
          <p:cNvGrpSpPr/>
          <p:nvPr/>
        </p:nvGrpSpPr>
        <p:grpSpPr>
          <a:xfrm>
            <a:off x="6269183" y="3725472"/>
            <a:ext cx="627209" cy="624515"/>
            <a:chOff x="6366841" y="3470479"/>
            <a:chExt cx="627209" cy="624515"/>
          </a:xfrm>
        </p:grpSpPr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4454DF55-03ED-1344-ACEB-2226E9E85CBC}"/>
                </a:ext>
              </a:extLst>
            </p:cNvPr>
            <p:cNvSpPr/>
            <p:nvPr/>
          </p:nvSpPr>
          <p:spPr>
            <a:xfrm>
              <a:off x="6388612" y="3489556"/>
              <a:ext cx="605438" cy="605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59E265FC-6AFD-184C-ADD9-F772E5E02126}"/>
                </a:ext>
              </a:extLst>
            </p:cNvPr>
            <p:cNvSpPr/>
            <p:nvPr/>
          </p:nvSpPr>
          <p:spPr>
            <a:xfrm>
              <a:off x="6366841" y="3470479"/>
              <a:ext cx="605437" cy="585866"/>
            </a:xfrm>
            <a:prstGeom prst="rect">
              <a:avLst/>
            </a:prstGeom>
          </p:spPr>
          <p:txBody>
            <a:bodyPr wrap="square" lIns="0" tIns="46800" rIns="0">
              <a:spAutoFit/>
            </a:bodyPr>
            <a:lstStyle/>
            <a:p>
              <a:pPr algn="ctr" rtl="0"/>
              <a:r>
                <a:rPr lang="ru-Ru" sz="3200" b="1" i="0" u="none" baseline="0">
                  <a:solidFill>
                    <a:schemeClr val="tx2"/>
                  </a:solidFill>
                  <a:ea typeface="+mj-ea"/>
                </a:rPr>
                <a:t>€</a:t>
              </a:r>
              <a:endParaRPr lang="ru-Ru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Suorakulmio 29">
            <a:extLst>
              <a:ext uri="{FF2B5EF4-FFF2-40B4-BE49-F238E27FC236}">
                <a16:creationId xmlns:a16="http://schemas.microsoft.com/office/drawing/2014/main" id="{DDB0ADDF-3C85-0E4B-B0B9-5871F780A39B}"/>
              </a:ext>
            </a:extLst>
          </p:cNvPr>
          <p:cNvSpPr/>
          <p:nvPr/>
        </p:nvSpPr>
        <p:spPr>
          <a:xfrm>
            <a:off x="6958034" y="3649233"/>
            <a:ext cx="1569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ru-Ru" sz="1200" b="1" i="0" u="none" baseline="0" dirty="0">
                <a:solidFill>
                  <a:schemeClr val="bg1"/>
                </a:solidFill>
              </a:rPr>
              <a:t>Бюджет: 16 млн. €. </a:t>
            </a:r>
          </a:p>
          <a:p>
            <a:pPr lvl="0" algn="l" rtl="0"/>
            <a:r>
              <a:rPr lang="ru-Ru" sz="900" b="0" i="0" u="none" baseline="0" dirty="0">
                <a:solidFill>
                  <a:schemeClr val="bg1"/>
                </a:solidFill>
              </a:rPr>
              <a:t>Расходы 50/50 </a:t>
            </a:r>
          </a:p>
          <a:p>
            <a:pPr lvl="0" algn="l" rtl="0"/>
            <a:r>
              <a:rPr lang="ru-Ru" sz="900" b="0" i="0" u="none" baseline="0" dirty="0">
                <a:solidFill>
                  <a:schemeClr val="bg1"/>
                </a:solidFill>
              </a:rPr>
              <a:t>государство и сфера недвижимости и строительства.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9294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>
            <a:extLst>
              <a:ext uri="{FF2B5EF4-FFF2-40B4-BE49-F238E27FC236}">
                <a16:creationId xmlns:a16="http://schemas.microsoft.com/office/drawing/2014/main" id="{14A5271E-9353-3C4A-B93F-8046C1FB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45" y="1152927"/>
            <a:ext cx="4013015" cy="308316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380F9C-5B05-C042-A56A-721FDCC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sz="3000" b="1" i="0" u="none" baseline="0"/>
              <a:t>Экосистема построенной среды</a:t>
            </a:r>
            <a:endParaRPr lang="ru-Ru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7961500-3ED9-D94F-9551-0E99023464C3}"/>
              </a:ext>
            </a:extLst>
          </p:cNvPr>
          <p:cNvSpPr/>
          <p:nvPr/>
        </p:nvSpPr>
        <p:spPr>
          <a:xfrm>
            <a:off x="575553" y="812266"/>
            <a:ext cx="4358111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l" rtl="0"/>
            <a:r>
              <a:rPr lang="ru-Ru" sz="1400" b="1" i="0" u="none" baseline="0">
                <a:solidFill>
                  <a:schemeClr val="tx2"/>
                </a:solidFill>
              </a:rPr>
              <a:t>Как коммуницируют государственный и публичный сектор в сфере недвижимости и строительства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E93C596-3004-7642-804A-8601BDD792FA}"/>
              </a:ext>
            </a:extLst>
          </p:cNvPr>
          <p:cNvSpPr/>
          <p:nvPr/>
        </p:nvSpPr>
        <p:spPr>
          <a:xfrm>
            <a:off x="5014121" y="900129"/>
            <a:ext cx="400956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1200" b="1" i="0" u="none" baseline="0" dirty="0"/>
              <a:t>Гармонизация управления информацией</a:t>
            </a:r>
          </a:p>
          <a:p>
            <a:pPr marL="133350" lvl="0" indent="-133350" algn="l" rtl="0">
              <a:buFont typeface="+mj-lt"/>
              <a:buAutoNum type="arabicPeriod"/>
            </a:pPr>
            <a:r>
              <a:rPr lang="ru-Ru" sz="900" b="0" i="0" u="none" baseline="0" dirty="0"/>
              <a:t>Привести в порядок общие идентификаторы</a:t>
            </a:r>
          </a:p>
          <a:p>
            <a:pPr marL="133350" lvl="0" indent="-133350" algn="l" rtl="0">
              <a:buFont typeface="+mj-lt"/>
              <a:buAutoNum type="arabicPeriod"/>
            </a:pPr>
            <a:r>
              <a:rPr lang="ru-Ru" sz="900" b="0" i="0" u="none" baseline="0" dirty="0"/>
              <a:t>Общая информационная модель инвестирования в недвижимость и управления ею</a:t>
            </a:r>
          </a:p>
          <a:p>
            <a:pPr marL="133350" lvl="0" indent="-133350" algn="l" rtl="0">
              <a:buFont typeface="+mj-lt"/>
              <a:buAutoNum type="arabicPeriod"/>
            </a:pPr>
            <a:r>
              <a:rPr lang="ru-Ru" sz="900" b="0" i="0" u="none" baseline="0" dirty="0"/>
              <a:t>Стандарт информационной модели: содержание здания</a:t>
            </a:r>
          </a:p>
          <a:p>
            <a:pPr marL="133350" lvl="0" indent="-133350" algn="l" rtl="0">
              <a:buFont typeface="+mj-lt"/>
              <a:buAutoNum type="arabicPeriod"/>
            </a:pPr>
            <a:r>
              <a:rPr lang="ru-Ru" sz="900" b="0" i="0" u="none" baseline="0" dirty="0"/>
              <a:t>Планировка в цифровой форме и </a:t>
            </a:r>
            <a:r>
              <a:rPr lang="ru-Ru" sz="900" b="0" i="0" u="none" baseline="0" dirty="0" err="1"/>
              <a:t>дигитализация</a:t>
            </a:r>
            <a:r>
              <a:rPr lang="ru-Ru" sz="900" b="0" i="0" u="none" baseline="0" dirty="0"/>
              <a:t> использования территорий</a:t>
            </a:r>
          </a:p>
          <a:p>
            <a:pPr marL="133350" lvl="0" indent="-133350" algn="l" rtl="0">
              <a:buFont typeface="+mj-lt"/>
              <a:buAutoNum type="arabicPeriod"/>
            </a:pPr>
            <a:r>
              <a:rPr lang="ru-Ru" sz="900" b="0" i="0" u="none" baseline="0" dirty="0"/>
              <a:t>Выработка терминологии и номенклатуры</a:t>
            </a:r>
          </a:p>
          <a:p>
            <a:pPr marL="133350" lvl="0" indent="-133350" algn="l" rtl="0">
              <a:buFont typeface="+mj-lt"/>
              <a:buAutoNum type="arabicPeriod"/>
            </a:pPr>
            <a:endParaRPr lang="ru-Ru" sz="900" dirty="0"/>
          </a:p>
          <a:p>
            <a:pPr algn="l" rtl="0"/>
            <a:r>
              <a:rPr lang="ru-Ru" sz="1200" b="1" i="0" u="none" baseline="0" dirty="0"/>
              <a:t>Работа по регулированию и реформированию </a:t>
            </a:r>
          </a:p>
          <a:p>
            <a:pPr algn="l" rtl="0"/>
            <a:r>
              <a:rPr lang="ru-Ru" sz="1200" b="1" i="0" u="none" baseline="0" dirty="0"/>
              <a:t>государственного управления </a:t>
            </a:r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Раскрытие информации в сфере строительства</a:t>
            </a:r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Информацию о культурной среде — в общее пользование</a:t>
            </a:r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Строительный классификатор</a:t>
            </a:r>
            <a:endParaRPr lang="ru-Ru" sz="900" dirty="0"/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Обновление системы планирования </a:t>
            </a:r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Вскрываются «подводные камни» в законодательстве средствами краудсорсинга</a:t>
            </a:r>
            <a:endParaRPr lang="ru-Ru" sz="900" dirty="0"/>
          </a:p>
          <a:p>
            <a:pPr marL="138113" indent="-138113" algn="l" rtl="0">
              <a:buFont typeface="+mj-lt"/>
              <a:buAutoNum type="arabicPeriod"/>
            </a:pPr>
            <a:endParaRPr lang="ru-Ru" sz="900" dirty="0"/>
          </a:p>
          <a:p>
            <a:pPr algn="l" rtl="0"/>
            <a:r>
              <a:rPr lang="ru-Ru" sz="1200" b="1" i="0" u="none" baseline="0" dirty="0"/>
              <a:t>Экспериментальные проекты</a:t>
            </a:r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Финансирование экспериментов</a:t>
            </a:r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Новые решения и способы работы, направленные на совершенствование цепочек увеличения добавленной стоимости в сфере недвижимости и строительства</a:t>
            </a:r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6 экспериментальных циклов подачи заявок, около 4,4 миллионов евро</a:t>
            </a:r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Экспериментальные земельные участки</a:t>
            </a:r>
          </a:p>
          <a:p>
            <a:pPr marL="138113" indent="-138113" algn="l" rtl="0">
              <a:buFont typeface="+mj-lt"/>
              <a:buAutoNum type="arabicPeriod"/>
            </a:pPr>
            <a:r>
              <a:rPr lang="ru-Ru" sz="900" b="0" i="0" u="none" baseline="0" dirty="0"/>
              <a:t>Создание общества</a:t>
            </a:r>
          </a:p>
          <a:p>
            <a:pPr marL="138113" indent="-138113" algn="l" rtl="0">
              <a:buFont typeface="+mj-lt"/>
              <a:buAutoNum type="arabicPeriod"/>
            </a:pPr>
            <a:endParaRPr lang="ru-Ru" sz="900" dirty="0"/>
          </a:p>
          <a:p>
            <a:pPr lvl="0" algn="l" rtl="0"/>
            <a:endParaRPr lang="ru-Ru" sz="900" dirty="0"/>
          </a:p>
          <a:p>
            <a:pPr lvl="0" algn="l" rtl="0"/>
            <a:endParaRPr lang="ru-Ru" sz="900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A0E0195-9B92-5A42-903A-31CB176620BD}"/>
              </a:ext>
            </a:extLst>
          </p:cNvPr>
          <p:cNvSpPr/>
          <p:nvPr/>
        </p:nvSpPr>
        <p:spPr>
          <a:xfrm>
            <a:off x="712347" y="1455054"/>
            <a:ext cx="149109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ru-Ru" sz="1200" b="1" i="0" u="none" kern="700" baseline="0" dirty="0"/>
              <a:t>Совместная группа </a:t>
            </a:r>
          </a:p>
          <a:p>
            <a:pPr lvl="0" rtl="0"/>
            <a:r>
              <a:rPr lang="ru-Ru" sz="1200" b="1" i="0" u="none" kern="700" baseline="0" dirty="0"/>
              <a:t>по взаимному согласованию</a:t>
            </a:r>
          </a:p>
          <a:p>
            <a:pPr marL="88900" lvl="0" indent="-88900" rtl="0">
              <a:buFont typeface="Arial" panose="020B0604020202020204" pitchFamily="34" charset="0"/>
              <a:buChar char="•"/>
            </a:pPr>
            <a:r>
              <a:rPr lang="ru-Ru" sz="950" b="1" i="0" u="none" baseline="0" dirty="0"/>
              <a:t>Министерство окружающей среды </a:t>
            </a:r>
            <a:r>
              <a:rPr lang="ru-Ru" sz="950" b="1" dirty="0"/>
              <a:t/>
            </a:r>
            <a:br>
              <a:rPr lang="ru-Ru" sz="950" b="1" dirty="0"/>
            </a:br>
            <a:r>
              <a:rPr lang="ru-Ru" sz="950" b="1" i="0" u="none" baseline="0" dirty="0"/>
              <a:t>назначает</a:t>
            </a:r>
          </a:p>
          <a:p>
            <a:pPr marL="88900" lvl="0" indent="-88900" rtl="0">
              <a:buFont typeface="Arial" panose="020B0604020202020204" pitchFamily="34" charset="0"/>
              <a:buChar char="•"/>
            </a:pPr>
            <a:r>
              <a:rPr lang="ru-Ru" sz="950" b="1" i="0" u="none" baseline="0" dirty="0"/>
              <a:t>Государство, муниципалитеты</a:t>
            </a:r>
          </a:p>
          <a:p>
            <a:pPr marL="88900" lvl="0" indent="-88900" rtl="0">
              <a:buFont typeface="Arial" panose="020B0604020202020204" pitchFamily="34" charset="0"/>
              <a:buChar char="•"/>
            </a:pPr>
            <a:r>
              <a:rPr lang="ru-Ru" sz="950" b="1" i="0" u="none" baseline="0" dirty="0"/>
              <a:t>Частные компании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01EA378-4ABD-3246-A86F-68B7D1671BB5}"/>
              </a:ext>
            </a:extLst>
          </p:cNvPr>
          <p:cNvSpPr/>
          <p:nvPr/>
        </p:nvSpPr>
        <p:spPr>
          <a:xfrm>
            <a:off x="1311309" y="4142061"/>
            <a:ext cx="96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/>
            <a:r>
              <a:rPr lang="ru-Ru" sz="1200" b="1" i="0" u="none" baseline="0"/>
              <a:t>Терминологические базы и  </a:t>
            </a:r>
          </a:p>
          <a:p>
            <a:pPr lvl="0" algn="ctr" rtl="0"/>
            <a:r>
              <a:rPr lang="ru-Ru" sz="1200" b="1" i="0" u="none" baseline="0"/>
              <a:t>классификаторы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2EF4759-DEBF-F64B-B522-64320BF9A3A3}"/>
              </a:ext>
            </a:extLst>
          </p:cNvPr>
          <p:cNvSpPr/>
          <p:nvPr/>
        </p:nvSpPr>
        <p:spPr>
          <a:xfrm>
            <a:off x="2346817" y="4152383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/>
            <a:r>
              <a:rPr lang="ru-Ru" sz="1200" b="1" i="0" u="none" baseline="0"/>
              <a:t>Решения </a:t>
            </a:r>
          </a:p>
          <a:p>
            <a:pPr lvl="0" algn="ctr" rtl="0"/>
            <a:r>
              <a:rPr lang="ru-Ru" sz="1200" b="1" i="0" u="none" baseline="0"/>
              <a:t>по землепользованию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2E39749E-A19A-4743-9DAF-E519D904E5C0}"/>
              </a:ext>
            </a:extLst>
          </p:cNvPr>
          <p:cNvSpPr/>
          <p:nvPr/>
        </p:nvSpPr>
        <p:spPr>
          <a:xfrm>
            <a:off x="3377556" y="4142061"/>
            <a:ext cx="110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/>
            <a:r>
              <a:rPr lang="ru-Ru" sz="1200" b="1" i="0" u="none" baseline="0"/>
              <a:t>Основные сведения </a:t>
            </a:r>
          </a:p>
          <a:p>
            <a:pPr lvl="0" algn="ctr" rtl="0"/>
            <a:r>
              <a:rPr lang="ru-Ru" sz="1200" b="1" i="0" u="none" baseline="0"/>
              <a:t>о здании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1B605670-EC70-8947-9E0D-7DF1BFB5E9AB}"/>
              </a:ext>
            </a:extLst>
          </p:cNvPr>
          <p:cNvSpPr/>
          <p:nvPr/>
        </p:nvSpPr>
        <p:spPr>
          <a:xfrm>
            <a:off x="3610334" y="2376496"/>
            <a:ext cx="13233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100" b="1" i="0" u="none" baseline="0" dirty="0" err="1"/>
              <a:t>Хаб</a:t>
            </a:r>
            <a:r>
              <a:rPr lang="ru-Ru" sz="1100" b="1" i="0" u="none" baseline="0" dirty="0"/>
              <a:t> </a:t>
            </a:r>
          </a:p>
          <a:p>
            <a:pPr algn="ctr" rtl="0"/>
            <a:r>
              <a:rPr lang="ru-Ru" sz="1100" b="1" i="0" u="none" baseline="0" dirty="0"/>
              <a:t>по недвижимости и строительству 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B1852ABD-0BAB-8743-AA44-58580887078C}"/>
              </a:ext>
            </a:extLst>
          </p:cNvPr>
          <p:cNvSpPr/>
          <p:nvPr/>
        </p:nvSpPr>
        <p:spPr>
          <a:xfrm>
            <a:off x="2243665" y="2078312"/>
            <a:ext cx="16679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200" b="1" i="0" u="none" baseline="0">
                <a:solidFill>
                  <a:schemeClr val="bg1"/>
                </a:solidFill>
              </a:rPr>
              <a:t>Общая архитектура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9E929BC7-7420-FE4B-A3BB-B244C3F96EBA}"/>
              </a:ext>
            </a:extLst>
          </p:cNvPr>
          <p:cNvSpPr/>
          <p:nvPr/>
        </p:nvSpPr>
        <p:spPr>
          <a:xfrm>
            <a:off x="1921934" y="3095514"/>
            <a:ext cx="19219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200" b="1" i="0" u="none" baseline="0"/>
              <a:t>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6482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0"/>
            <a:r>
              <a:rPr lang="ru-Ru" sz="3200" b="0" i="1" u="none" baseline="0"/>
              <a:t>В муниципальном секторе </a:t>
            </a:r>
          </a:p>
          <a:p>
            <a:pPr rtl="0"/>
            <a:r>
              <a:rPr lang="ru-Ru" sz="3200" b="0" i="1" u="none" baseline="0"/>
              <a:t>затраты на непроизводительную работу по передаче информации можно сокращать ежегодно на  200–600 миллионов евро.</a:t>
            </a:r>
            <a:endParaRPr lang="ru-Ru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54FC3E49-7976-42D7-A576-2D6DDA2F13F5}"/>
              </a:ext>
            </a:extLst>
          </p:cNvPr>
          <p:cNvSpPr/>
          <p:nvPr/>
        </p:nvSpPr>
        <p:spPr>
          <a:xfrm>
            <a:off x="636104" y="4152232"/>
            <a:ext cx="8050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1200" b="0" i="0" u="none" baseline="0" dirty="0">
                <a:solidFill>
                  <a:srgbClr val="000000"/>
                </a:solidFill>
              </a:rPr>
              <a:t>Источник: </a:t>
            </a:r>
            <a:r>
              <a:rPr lang="ru-Ru" sz="1200" b="0" i="0" u="none" baseline="0" dirty="0">
                <a:solidFill>
                  <a:srgbClr val="000000"/>
                </a:solidFill>
                <a:hlinkClick r:id="rId3"/>
              </a:rPr>
              <a:t>В 2017 г. затраты на персонал в муниципалитетах и объединениях муниципалитетов составляют приблизительно  20,06 миллиардов евро</a:t>
            </a:r>
            <a:r>
              <a:rPr lang="ru-Ru" sz="1200" b="0" i="0" u="none" baseline="0" dirty="0">
                <a:solidFill>
                  <a:srgbClr val="000000"/>
                </a:solidFill>
              </a:rPr>
              <a:t>.</a:t>
            </a:r>
            <a:r>
              <a:rPr lang="ru-Ru" sz="1200" dirty="0">
                <a:solidFill>
                  <a:srgbClr val="000000"/>
                </a:solidFill>
              </a:rPr>
              <a:t/>
            </a:r>
            <a:br>
              <a:rPr lang="ru-Ru" sz="1200" dirty="0">
                <a:solidFill>
                  <a:srgbClr val="000000"/>
                </a:solidFill>
              </a:rPr>
            </a:br>
            <a:r>
              <a:rPr lang="ru-Ru" sz="1200" b="0" i="0" u="none" baseline="0" dirty="0">
                <a:solidFill>
                  <a:srgbClr val="000000"/>
                </a:solidFill>
              </a:rPr>
              <a:t>(</a:t>
            </a:r>
            <a:r>
              <a:rPr lang="ru-Ru" sz="1200" b="0" i="0" u="none" baseline="0" dirty="0"/>
              <a:t>сокращение непроизводительных трудозатрат на передачу информации уменьшит трудозатраты примерно на 1–3 %.)</a:t>
            </a:r>
          </a:p>
        </p:txBody>
      </p:sp>
    </p:spTree>
    <p:extLst>
      <p:ext uri="{BB962C8B-B14F-4D97-AF65-F5344CB8AC3E}">
        <p14:creationId xmlns:p14="http://schemas.microsoft.com/office/powerpoint/2010/main" val="31501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IRA-digi 1">
      <a:dk1>
        <a:sysClr val="windowText" lastClr="000000"/>
      </a:dk1>
      <a:lt1>
        <a:sysClr val="window" lastClr="FFFFFF"/>
      </a:lt1>
      <a:dk2>
        <a:srgbClr val="016C8D"/>
      </a:dk2>
      <a:lt2>
        <a:srgbClr val="75C1B2"/>
      </a:lt2>
      <a:accent1>
        <a:srgbClr val="004069"/>
      </a:accent1>
      <a:accent2>
        <a:srgbClr val="026950"/>
      </a:accent2>
      <a:accent3>
        <a:srgbClr val="96B900"/>
      </a:accent3>
      <a:accent4>
        <a:srgbClr val="C8187D"/>
      </a:accent4>
      <a:accent5>
        <a:srgbClr val="FF6F0B"/>
      </a:accent5>
      <a:accent6>
        <a:srgbClr val="FFDA00"/>
      </a:accent6>
      <a:hlink>
        <a:srgbClr val="016C8D"/>
      </a:hlink>
      <a:folHlink>
        <a:srgbClr val="75C1B2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B7DEEB3-FACD-A841-9A04-BD4666FD206B}">
  <we:reference id="wa104380169" version="1.1.0.0" store="fi-FI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295E230-DA24-9141-9BAB-05B954C367CD}">
  <we:reference id="wa104379997" version="1.0.0.2" store="fi-FI" storeType="OMEX"/>
  <we:alternateReferences>
    <we:reference id="WA104379997" version="1.0.0.2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25474</TotalTime>
  <Words>355</Words>
  <Application>Microsoft Office PowerPoint</Application>
  <PresentationFormat>Näytössä katseltava esitys (16:9)</PresentationFormat>
  <Paragraphs>68</Paragraphs>
  <Slides>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Georgia</vt:lpstr>
      <vt:lpstr>Office Theme</vt:lpstr>
      <vt:lpstr>PowerPoint-esitys</vt:lpstr>
      <vt:lpstr>KIRA-digi – Дигитализация построенной среды и строительства 2016–2018 </vt:lpstr>
      <vt:lpstr>Экосистема построенной среды</vt:lpstr>
      <vt:lpstr>PowerPoint-esitys</vt:lpstr>
    </vt:vector>
  </TitlesOfParts>
  <Company>HKSTRATEGIES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 Honkavaara</dc:creator>
  <cp:lastModifiedBy>Luukkonen Johanna</cp:lastModifiedBy>
  <cp:revision>498</cp:revision>
  <dcterms:created xsi:type="dcterms:W3CDTF">2016-09-21T15:02:10Z</dcterms:created>
  <dcterms:modified xsi:type="dcterms:W3CDTF">2018-09-04T11:00:41Z</dcterms:modified>
</cp:coreProperties>
</file>