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4" r:id="rId2"/>
    <p:sldId id="463" r:id="rId3"/>
    <p:sldId id="467" r:id="rId4"/>
    <p:sldId id="41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ina Ahonen" initials="KA" lastIdx="9" clrIdx="0">
    <p:extLst>
      <p:ext uri="{19B8F6BF-5375-455C-9EA6-DF929625EA0E}">
        <p15:presenceInfo xmlns:p15="http://schemas.microsoft.com/office/powerpoint/2012/main" userId="Katariina Aho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4"/>
    <a:srgbClr val="75C1B2"/>
    <a:srgbClr val="C7187D"/>
    <a:srgbClr val="006C8D"/>
    <a:srgbClr val="026950"/>
    <a:srgbClr val="FF6F0B"/>
    <a:srgbClr val="FFDA00"/>
    <a:srgbClr val="004169"/>
    <a:srgbClr val="9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8" autoAdjust="0"/>
    <p:restoredTop sz="79398" autoAdjust="0"/>
  </p:normalViewPr>
  <p:slideViewPr>
    <p:cSldViewPr snapToGrid="0" snapToObjects="1">
      <p:cViewPr varScale="1">
        <p:scale>
          <a:sx n="121" d="100"/>
          <a:sy n="121" d="100"/>
        </p:scale>
        <p:origin x="1272" y="90"/>
      </p:cViewPr>
      <p:guideLst>
        <p:guide orient="horz" pos="1620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563D-E826-AA47-B762-120460208588}" type="datetimeFigureOut">
              <a:t>10.9.2018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3368-2875-D244-9B4F-4B919C7AAF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3EF89-5071-6849-A740-5EBB555D1431}" type="datetimeFigureOut">
              <a:t>10.9.2018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449EF-25F5-3045-BDC1-90276759D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49EF-25F5-3045-BDC1-90276759D19D}" type="slidenum">
              <a:rPr lang="fi-FI" smtClean="0"/>
              <a:t>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47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49EF-25F5-3045-BDC1-90276759D19D}" type="slidenum">
              <a:rPr lang="fi-FI" smtClean="0"/>
              <a:t>4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80651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3" y="1574358"/>
            <a:ext cx="5636396" cy="243309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313" y="4283615"/>
            <a:ext cx="4103687" cy="44513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38315"/>
            <a:ext cx="1734560" cy="6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8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eksti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10.9.2018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78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+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+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10.9.2018</a:t>
            </a:fld>
            <a:endParaRPr lang="fi-FI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742294"/>
            <a:ext cx="7959255" cy="3627342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kuvan päällä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bg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ste, ratkaisu, 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10.9.2018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12493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2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92619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3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2745" y="2410928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32" name="Suorakulmio 31"/>
          <p:cNvSpPr/>
          <p:nvPr userDrawn="1"/>
        </p:nvSpPr>
        <p:spPr>
          <a:xfrm>
            <a:off x="572745" y="1820930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HAASTE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sp>
        <p:nvSpPr>
          <p:cNvPr id="33" name="Suorakulmio 32"/>
          <p:cNvSpPr/>
          <p:nvPr userDrawn="1"/>
        </p:nvSpPr>
        <p:spPr>
          <a:xfrm>
            <a:off x="3292619" y="1828881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ratkaisu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4" name="Suora yhdysviiva 33"/>
          <p:cNvCxnSpPr/>
          <p:nvPr userDrawn="1"/>
        </p:nvCxnSpPr>
        <p:spPr>
          <a:xfrm>
            <a:off x="3770335" y="2206164"/>
            <a:ext cx="1484334" cy="0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 userDrawn="1"/>
        </p:nvSpPr>
        <p:spPr>
          <a:xfrm>
            <a:off x="6012493" y="1810005"/>
            <a:ext cx="252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tulos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6" name="Suora yhdysviiva 35"/>
          <p:cNvCxnSpPr/>
          <p:nvPr userDrawn="1"/>
        </p:nvCxnSpPr>
        <p:spPr>
          <a:xfrm flipV="1">
            <a:off x="1192061" y="2198213"/>
            <a:ext cx="1156570" cy="795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 userDrawn="1"/>
        </p:nvCxnSpPr>
        <p:spPr>
          <a:xfrm flipV="1">
            <a:off x="6802649" y="2216098"/>
            <a:ext cx="928895" cy="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11" y="373685"/>
            <a:ext cx="1142561" cy="1068295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13" y="382928"/>
            <a:ext cx="1117220" cy="110046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95" y="373685"/>
            <a:ext cx="1143383" cy="1120515"/>
          </a:xfrm>
          <a:prstGeom prst="rect">
            <a:avLst/>
          </a:prstGeom>
        </p:spPr>
      </p:pic>
      <p:sp>
        <p:nvSpPr>
          <p:cNvPr id="2" name="Suorakulmio 1"/>
          <p:cNvSpPr/>
          <p:nvPr userDrawn="1"/>
        </p:nvSpPr>
        <p:spPr>
          <a:xfrm>
            <a:off x="402610" y="4679576"/>
            <a:ext cx="8210232" cy="463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3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76800" y="0"/>
            <a:ext cx="4267200" cy="51119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4128745" cy="857250"/>
          </a:xfrm>
        </p:spPr>
        <p:txBody>
          <a:bodyPr lIns="0" tIns="0" rIns="0" bIns="0">
            <a:noAutofit/>
          </a:bodyPr>
          <a:lstStyle>
            <a:lvl1pPr algn="l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1200151"/>
            <a:ext cx="4128745" cy="332104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10.9.2018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56591" y="1781092"/>
            <a:ext cx="7951305" cy="2735346"/>
          </a:xfrm>
        </p:spPr>
        <p:txBody>
          <a:bodyPr/>
          <a:lstStyle>
            <a:lvl1pPr marL="0" indent="0" algn="ctr">
              <a:lnSpc>
                <a:spcPct val="80000"/>
              </a:lnSpc>
              <a:spcAft>
                <a:spcPts val="600"/>
              </a:spcAft>
              <a:buFontTx/>
              <a:buNone/>
              <a:defRPr sz="3000" b="0" i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91" y="369793"/>
            <a:ext cx="1236443" cy="11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kalv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1118829"/>
            <a:ext cx="7959255" cy="3397609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enintään 3. riviä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7948956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745" y="1200151"/>
            <a:ext cx="7948956" cy="3321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84391" y="4794624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16C8D"/>
                </a:solidFill>
              </a:defRPr>
            </a:lvl1pPr>
          </a:lstStyle>
          <a:p>
            <a:fld id="{0D8051DE-41DC-1840-8D2B-29022B06F0D2}" type="datetime1">
              <a:t>10.9.2018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3474" y="4710090"/>
            <a:ext cx="5899617" cy="199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8E892A0-88D7-AC4E-92B4-9E3EDE826A51}" type="slidenum">
              <a:rPr lang="en-US" sz="1400" b="1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r>
              <a:rPr lang="en-US" sz="1400" dirty="0">
                <a:solidFill>
                  <a:schemeClr val="tx2"/>
                </a:solidFill>
                <a:latin typeface="+mj-lt"/>
              </a:rPr>
              <a:t>   </a:t>
            </a:r>
            <a:r>
              <a:rPr lang="fi-FI" sz="1400" dirty="0">
                <a:solidFill>
                  <a:schemeClr val="tx2"/>
                </a:solidFill>
                <a:latin typeface="+mj-lt"/>
              </a:rPr>
              <a:t>KIRA-digi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572745" y="4727794"/>
            <a:ext cx="7948956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9" r:id="rId4"/>
    <p:sldLayoutId id="2147483657" r:id="rId5"/>
    <p:sldLayoutId id="2147483653" r:id="rId6"/>
    <p:sldLayoutId id="2147483652" r:id="rId7"/>
    <p:sldLayoutId id="2147483658" r:id="rId8"/>
  </p:sldLayoutIdLst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700" b="1" kern="1200">
          <a:solidFill>
            <a:srgbClr val="016C8D"/>
          </a:solidFill>
          <a:latin typeface="+mj-lt"/>
          <a:ea typeface="+mj-ea"/>
          <a:cs typeface="Corbel"/>
        </a:defRPr>
      </a:lvl1pPr>
    </p:titleStyle>
    <p:bodyStyle>
      <a:lvl1pPr marL="162000" indent="-162000" algn="l" defTabSz="457200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Corbel"/>
        </a:defRPr>
      </a:lvl1pPr>
      <a:lvl2pPr marL="597600" indent="-176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500" kern="1200">
          <a:solidFill>
            <a:schemeClr val="tx1"/>
          </a:solidFill>
          <a:latin typeface="Corbel"/>
          <a:ea typeface="+mn-ea"/>
          <a:cs typeface="Corbel"/>
        </a:defRPr>
      </a:lvl2pPr>
      <a:lvl3pPr marL="10008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Corbel"/>
          <a:ea typeface="+mn-ea"/>
          <a:cs typeface="Corbel"/>
        </a:defRPr>
      </a:lvl3pPr>
      <a:lvl4pPr marL="13860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Corbel"/>
          <a:ea typeface="+mn-ea"/>
          <a:cs typeface="Corbel"/>
        </a:defRPr>
      </a:lvl4pPr>
      <a:lvl5pPr marL="18432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»"/>
        <a:defRPr sz="12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4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C89A02E-6862-454C-A38E-C45B70764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Arbetet med att påskynda digitaliseringen inom fastighets- och byggbranschen </a:t>
            </a:r>
            <a:r>
              <a:rPr lang="sv-SE" sz="2500" i="1">
                <a:solidFill>
                  <a:schemeClr val="bg2"/>
                </a:solidFill>
              </a:rPr>
              <a:t>#kiradigi</a:t>
            </a:r>
          </a:p>
          <a:p>
            <a:endParaRPr lang="fi-FI" sz="4000" dirty="0"/>
          </a:p>
          <a:p>
            <a:endParaRPr lang="fi-FI" sz="4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5E5B45-521B-8348-A74F-E321AE4279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8B4DBD4-F3E5-E14A-A50D-04DB8F431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964" y="548560"/>
            <a:ext cx="1492250" cy="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579CAA8E-76A5-6049-854D-A405DC77598F}"/>
              </a:ext>
            </a:extLst>
          </p:cNvPr>
          <p:cNvGrpSpPr/>
          <p:nvPr/>
        </p:nvGrpSpPr>
        <p:grpSpPr>
          <a:xfrm>
            <a:off x="5140396" y="1233477"/>
            <a:ext cx="2905237" cy="1338272"/>
            <a:chOff x="5426152" y="1233477"/>
            <a:chExt cx="2905237" cy="1338272"/>
          </a:xfrm>
        </p:grpSpPr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7568AA71-01A0-214F-9172-AC9B279E9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6152" y="1233477"/>
              <a:ext cx="2905237" cy="1338272"/>
            </a:xfrm>
            <a:prstGeom prst="rect">
              <a:avLst/>
            </a:prstGeom>
          </p:spPr>
        </p:pic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44AAFF31-828A-8445-91C7-EC66C922EB72}"/>
                </a:ext>
              </a:extLst>
            </p:cNvPr>
            <p:cNvSpPr/>
            <p:nvPr/>
          </p:nvSpPr>
          <p:spPr>
            <a:xfrm rot="20493414">
              <a:off x="5754784" y="1408870"/>
              <a:ext cx="8210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>
                  <a:solidFill>
                    <a:prstClr val="white"/>
                  </a:solidFill>
                </a:rPr>
                <a:t>KIRA-digi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7D63A16D-0E80-0840-8554-6506AA53E01E}"/>
                </a:ext>
              </a:extLst>
            </p:cNvPr>
            <p:cNvSpPr/>
            <p:nvPr/>
          </p:nvSpPr>
          <p:spPr>
            <a:xfrm rot="1980628">
              <a:off x="7267379" y="1448821"/>
              <a:ext cx="5806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>
                  <a:solidFill>
                    <a:prstClr val="white"/>
                  </a:solidFill>
                </a:rPr>
                <a:t>Staten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7ED295E-CA4B-1742-AE70-39A70AA83BB8}"/>
                </a:ext>
              </a:extLst>
            </p:cNvPr>
            <p:cNvSpPr/>
            <p:nvPr/>
          </p:nvSpPr>
          <p:spPr>
            <a:xfrm rot="2345898">
              <a:off x="7145911" y="1618869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>
                  <a:solidFill>
                    <a:prstClr val="white"/>
                  </a:solidFill>
                </a:rPr>
                <a:t>Kommuner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B49B3697-EF7D-874C-B373-A49D4A85ECC0}"/>
                </a:ext>
              </a:extLst>
            </p:cNvPr>
            <p:cNvSpPr/>
            <p:nvPr/>
          </p:nvSpPr>
          <p:spPr>
            <a:xfrm rot="2605179">
              <a:off x="7006850" y="1802664"/>
              <a:ext cx="785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>
                  <a:solidFill>
                    <a:prstClr val="white"/>
                  </a:solidFill>
                </a:rPr>
                <a:t>Företag</a:t>
              </a:r>
            </a:p>
          </p:txBody>
        </p:sp>
      </p:grpSp>
      <p:sp>
        <p:nvSpPr>
          <p:cNvPr id="5" name="Suorakulmio 4">
            <a:extLst>
              <a:ext uri="{FF2B5EF4-FFF2-40B4-BE49-F238E27FC236}">
                <a16:creationId xmlns:a16="http://schemas.microsoft.com/office/drawing/2014/main" id="{423C2FF1-0739-3A42-AA46-821EAD690A71}"/>
              </a:ext>
            </a:extLst>
          </p:cNvPr>
          <p:cNvSpPr/>
          <p:nvPr/>
        </p:nvSpPr>
        <p:spPr>
          <a:xfrm>
            <a:off x="572745" y="2571750"/>
            <a:ext cx="7960068" cy="19446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A2BEFA-63E9-5C4F-9D08-AB654433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/>
              <a:t>KIRA-digi – digitaliseringen av den byggda miljön och byggandet 2016–2018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35D05AE-89E1-D34D-932D-D0F402F79858}"/>
              </a:ext>
            </a:extLst>
          </p:cNvPr>
          <p:cNvSpPr/>
          <p:nvPr/>
        </p:nvSpPr>
        <p:spPr>
          <a:xfrm>
            <a:off x="729328" y="2606910"/>
            <a:ext cx="246223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b="1" dirty="0"/>
              <a:t>Nyttan med digitaliseringen inom KIRA-branschen: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Färre fel och bättre kvalitet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Sundare kostnadsstruktur i byggandet och i underhållet av fastigheter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Byggnaderna är säkra och sunda för användarna i vardagen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Underhållet av byggnaderna underlättas när informationen är tillgänglig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Mindre onödigt arbete: tillståndsprocesserna försnabbas och arbetet med att överföra information minskar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6CC48C-F547-7B49-8839-9C0972A9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20" y="1414483"/>
            <a:ext cx="1656662" cy="116678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177EAF1D-9072-CF48-A89A-4B67EBDA7C54}"/>
              </a:ext>
            </a:extLst>
          </p:cNvPr>
          <p:cNvSpPr/>
          <p:nvPr/>
        </p:nvSpPr>
        <p:spPr>
          <a:xfrm>
            <a:off x="3499045" y="2624379"/>
            <a:ext cx="25978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b="1" dirty="0"/>
              <a:t>Vad är målet med KIRA-</a:t>
            </a:r>
            <a:r>
              <a:rPr lang="sv-SE" sz="1200" b="1" dirty="0" err="1"/>
              <a:t>digi</a:t>
            </a:r>
            <a:r>
              <a:rPr lang="sv-SE" sz="1200" b="1" dirty="0"/>
              <a:t>?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Projektet tar fastighets- och byggbranschen in i plattformsekonomin, öppnar gränssnitt och skapar rörlighet för data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Drygt hundra försöksprojekt ska skapa ny affärsverksamhet och information som stöd för beslutsfattandet</a:t>
            </a:r>
          </a:p>
          <a:p>
            <a:pPr marL="92075" lvl="0" indent="-92075">
              <a:buFont typeface="Arial" panose="020B0604020202020204" pitchFamily="34" charset="0"/>
              <a:buChar char="•"/>
            </a:pPr>
            <a:r>
              <a:rPr lang="sv-SE" sz="900" dirty="0"/>
              <a:t>Ny information utnyttjas i lagstiftningen och i arbetet med att skapa smidigare författningar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53F9312-244B-5E49-AF92-884EA39D5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35" y="1970049"/>
            <a:ext cx="246544" cy="61122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9DDCDF5-0193-E443-BDCC-B35FFE65B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07697" y="2066533"/>
            <a:ext cx="546135" cy="527517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39A96CF8-C614-A44D-AC04-11A6A806D1DA}"/>
              </a:ext>
            </a:extLst>
          </p:cNvPr>
          <p:cNvSpPr/>
          <p:nvPr/>
        </p:nvSpPr>
        <p:spPr>
          <a:xfrm>
            <a:off x="572745" y="1327943"/>
            <a:ext cx="2879016" cy="10926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sv-SE" sz="1300" b="1" dirty="0">
                <a:solidFill>
                  <a:schemeClr val="tx2"/>
                </a:solidFill>
              </a:rPr>
              <a:t>Miljöministeriet påskyndar den för fastighets- och byggbranschen nödvändiga </a:t>
            </a:r>
            <a:r>
              <a:rPr lang="sv-SE" sz="1300" b="1" dirty="0" smtClean="0">
                <a:solidFill>
                  <a:schemeClr val="tx2"/>
                </a:solidFill>
              </a:rPr>
              <a:t>digitaliserings-utvecklingen </a:t>
            </a:r>
            <a:r>
              <a:rPr lang="sv-SE" sz="1300" b="1" dirty="0">
                <a:solidFill>
                  <a:schemeClr val="tx2"/>
                </a:solidFill>
              </a:rPr>
              <a:t>tillsammans med aktörerna i branschen.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5BDA08E-AA84-C947-94B3-2D1232F6C583}"/>
              </a:ext>
            </a:extLst>
          </p:cNvPr>
          <p:cNvSpPr/>
          <p:nvPr/>
        </p:nvSpPr>
        <p:spPr>
          <a:xfrm>
            <a:off x="6304519" y="2703108"/>
            <a:ext cx="218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b="1" dirty="0"/>
              <a:t>I regeringens spetsprojekt deltar ministerierna, kommuner och KIRA-forumet.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35B5332-A062-0E46-9A28-8FF7E2CE1A08}"/>
              </a:ext>
            </a:extLst>
          </p:cNvPr>
          <p:cNvCxnSpPr/>
          <p:nvPr/>
        </p:nvCxnSpPr>
        <p:spPr>
          <a:xfrm>
            <a:off x="3334827" y="2786743"/>
            <a:ext cx="0" cy="1588347"/>
          </a:xfrm>
          <a:prstGeom prst="lin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4EB17E83-C0C8-5342-BBC4-02173A759850}"/>
              </a:ext>
            </a:extLst>
          </p:cNvPr>
          <p:cNvCxnSpPr/>
          <p:nvPr/>
        </p:nvCxnSpPr>
        <p:spPr>
          <a:xfrm>
            <a:off x="6165113" y="2786743"/>
            <a:ext cx="0" cy="1588347"/>
          </a:xfrm>
          <a:prstGeom prst="lin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6F93823-6217-CF4D-902B-E6CB98A6979D}"/>
              </a:ext>
            </a:extLst>
          </p:cNvPr>
          <p:cNvGrpSpPr/>
          <p:nvPr/>
        </p:nvGrpSpPr>
        <p:grpSpPr>
          <a:xfrm>
            <a:off x="6366841" y="3521278"/>
            <a:ext cx="627209" cy="624515"/>
            <a:chOff x="6366841" y="3470479"/>
            <a:chExt cx="627209" cy="624515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4454DF55-03ED-1344-ACEB-2226E9E85CBC}"/>
                </a:ext>
              </a:extLst>
            </p:cNvPr>
            <p:cNvSpPr/>
            <p:nvPr/>
          </p:nvSpPr>
          <p:spPr>
            <a:xfrm>
              <a:off x="6388612" y="3489556"/>
              <a:ext cx="605438" cy="605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59E265FC-6AFD-184C-ADD9-F772E5E02126}"/>
                </a:ext>
              </a:extLst>
            </p:cNvPr>
            <p:cNvSpPr/>
            <p:nvPr/>
          </p:nvSpPr>
          <p:spPr>
            <a:xfrm>
              <a:off x="6366841" y="3470479"/>
              <a:ext cx="605437" cy="585866"/>
            </a:xfrm>
            <a:prstGeom prst="rect">
              <a:avLst/>
            </a:prstGeom>
          </p:spPr>
          <p:txBody>
            <a:bodyPr wrap="square" lIns="0" tIns="46800" rIns="0">
              <a:spAutoFit/>
            </a:bodyPr>
            <a:lstStyle/>
            <a:p>
              <a:pPr algn="ctr"/>
              <a:r>
                <a:rPr lang="sv-SE" sz="3200" b="1">
                  <a:solidFill>
                    <a:schemeClr val="tx2"/>
                  </a:solidFill>
                  <a:ea typeface="+mj-ea"/>
                </a:rPr>
                <a:t>€</a:t>
              </a:r>
            </a:p>
          </p:txBody>
        </p:sp>
      </p:grp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DB0ADDF-3C85-0E4B-B0B9-5871F780A39B}"/>
              </a:ext>
            </a:extLst>
          </p:cNvPr>
          <p:cNvSpPr/>
          <p:nvPr/>
        </p:nvSpPr>
        <p:spPr>
          <a:xfrm>
            <a:off x="7019139" y="3550686"/>
            <a:ext cx="21824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b="1" dirty="0">
                <a:solidFill>
                  <a:schemeClr val="bg1"/>
                </a:solidFill>
              </a:rPr>
              <a:t>Budget: 16 </a:t>
            </a:r>
            <a:r>
              <a:rPr lang="sv-SE" sz="1200" b="1" dirty="0" err="1">
                <a:solidFill>
                  <a:schemeClr val="bg1"/>
                </a:solidFill>
              </a:rPr>
              <a:t>mn</a:t>
            </a:r>
            <a:r>
              <a:rPr lang="sv-SE" sz="1200" b="1" dirty="0">
                <a:solidFill>
                  <a:schemeClr val="bg1"/>
                </a:solidFill>
              </a:rPr>
              <a:t> € </a:t>
            </a:r>
          </a:p>
          <a:p>
            <a:pPr lvl="0"/>
            <a:r>
              <a:rPr lang="sv-SE" sz="900" dirty="0">
                <a:solidFill>
                  <a:schemeClr val="bg1"/>
                </a:solidFill>
              </a:rPr>
              <a:t>Kostnader 50/50 </a:t>
            </a:r>
          </a:p>
          <a:p>
            <a:pPr lvl="0"/>
            <a:r>
              <a:rPr lang="sv-SE" sz="900" dirty="0">
                <a:solidFill>
                  <a:schemeClr val="bg1"/>
                </a:solidFill>
              </a:rPr>
              <a:t>staten och </a:t>
            </a:r>
            <a:r>
              <a:rPr lang="sv-SE" sz="900" dirty="0" smtClean="0">
                <a:solidFill>
                  <a:schemeClr val="bg1"/>
                </a:solidFill>
              </a:rPr>
              <a:t>fastighets- och</a:t>
            </a:r>
          </a:p>
          <a:p>
            <a:pPr lvl="0"/>
            <a:r>
              <a:rPr lang="sv-SE" sz="900" dirty="0" smtClean="0">
                <a:solidFill>
                  <a:schemeClr val="bg1"/>
                </a:solidFill>
              </a:rPr>
              <a:t>byggbranschen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14A5271E-9353-3C4A-B93F-8046C1FB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" y="1135331"/>
            <a:ext cx="4013015" cy="30831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380F9C-5B05-C042-A56A-721FDCC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Ekosystemet i den byggda miljön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7961500-3ED9-D94F-9551-0E99023464C3}"/>
              </a:ext>
            </a:extLst>
          </p:cNvPr>
          <p:cNvSpPr/>
          <p:nvPr/>
        </p:nvSpPr>
        <p:spPr>
          <a:xfrm>
            <a:off x="575553" y="812266"/>
            <a:ext cx="4358111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sv-SE" sz="1400" b="1" dirty="0" smtClean="0">
                <a:solidFill>
                  <a:schemeClr val="tx2"/>
                </a:solidFill>
              </a:rPr>
              <a:t>Samspelet </a:t>
            </a:r>
            <a:r>
              <a:rPr lang="sv-SE" sz="1400" b="1" dirty="0">
                <a:solidFill>
                  <a:schemeClr val="tx2"/>
                </a:solidFill>
              </a:rPr>
              <a:t>mellan det offentliga och det privata i KIRA-branschen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E93C596-3004-7642-804A-8601BDD792FA}"/>
              </a:ext>
            </a:extLst>
          </p:cNvPr>
          <p:cNvSpPr/>
          <p:nvPr/>
        </p:nvSpPr>
        <p:spPr>
          <a:xfrm>
            <a:off x="5465926" y="725741"/>
            <a:ext cx="282328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/>
              <a:t>Harmonisering av informationshanteringen</a:t>
            </a:r>
          </a:p>
          <a:p>
            <a:pPr marL="133350" lvl="0" indent="-133350">
              <a:buFont typeface="+mj-lt"/>
              <a:buAutoNum type="arabicPeriod"/>
            </a:pPr>
            <a:r>
              <a:rPr lang="sv-SE" sz="900" dirty="0"/>
              <a:t>Branschens gemensamma beteckningar</a:t>
            </a:r>
          </a:p>
          <a:p>
            <a:pPr marL="133350" lvl="0" indent="-133350">
              <a:buFont typeface="+mj-lt"/>
              <a:buAutoNum type="arabicPeriod"/>
            </a:pPr>
            <a:r>
              <a:rPr lang="sv-SE" sz="900" dirty="0"/>
              <a:t>En gemensam datamodell för fastighetsinvesteringar och fastighetsstyrning</a:t>
            </a:r>
          </a:p>
          <a:p>
            <a:pPr marL="133350" lvl="0" indent="-133350">
              <a:buFont typeface="+mj-lt"/>
              <a:buAutoNum type="arabicPeriod"/>
            </a:pPr>
            <a:r>
              <a:rPr lang="sv-SE" sz="900" dirty="0"/>
              <a:t>Informationsmodellstandard: informationsinnehåll för byggnader</a:t>
            </a:r>
          </a:p>
          <a:p>
            <a:pPr marL="133350" lvl="0" indent="-133350">
              <a:buFont typeface="+mj-lt"/>
              <a:buAutoNum type="arabicPeriod"/>
            </a:pPr>
            <a:r>
              <a:rPr lang="sv-SE" sz="900" dirty="0"/>
              <a:t>Digital planläggning och digitalisering av områdesanvändningen</a:t>
            </a:r>
          </a:p>
          <a:p>
            <a:pPr marL="133350" lvl="0" indent="-133350">
              <a:buFont typeface="+mj-lt"/>
              <a:buAutoNum type="arabicPeriod"/>
            </a:pPr>
            <a:r>
              <a:rPr lang="sv-SE" sz="900" dirty="0"/>
              <a:t>Terminologi och nomenklatur</a:t>
            </a:r>
          </a:p>
          <a:p>
            <a:pPr marL="133350" lvl="0" indent="-133350">
              <a:buFont typeface="+mj-lt"/>
              <a:buAutoNum type="arabicPeriod"/>
            </a:pPr>
            <a:endParaRPr lang="fi-FI" sz="900" dirty="0"/>
          </a:p>
          <a:p>
            <a:r>
              <a:rPr lang="sv-SE" sz="1200" b="1" dirty="0"/>
              <a:t>Lagberedning och reformarbete inom </a:t>
            </a:r>
          </a:p>
          <a:p>
            <a:r>
              <a:rPr lang="sv-SE" sz="1200" b="1" dirty="0"/>
              <a:t>den offentliga förvaltningen 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Tillgänglig byggnadsinformation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Kulturmiljöinformation i gemensam användning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Byggnadsklassificeraren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Reform av planeringssystemet 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Flaskhalsarna i lagstiftningen diskuteras i form av </a:t>
            </a:r>
            <a:r>
              <a:rPr lang="sv-SE" sz="900" dirty="0" err="1"/>
              <a:t>crowdsourcing</a:t>
            </a:r>
            <a:endParaRPr lang="sv-SE" sz="900" dirty="0"/>
          </a:p>
          <a:p>
            <a:pPr marL="138113" indent="-138113">
              <a:buFont typeface="+mj-lt"/>
              <a:buAutoNum type="arabicPeriod"/>
            </a:pPr>
            <a:endParaRPr lang="fi-FI" sz="900" dirty="0"/>
          </a:p>
          <a:p>
            <a:r>
              <a:rPr lang="sv-SE" sz="1200" b="1" dirty="0"/>
              <a:t>Försök- och pilotprojekt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Finansiering av försök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Nya lösningar och verksamhetssätt som gagnar hela fastighets- och byggbranschens värdekedja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6 ansökningsomgångar för projekt, ca 4,4 </a:t>
            </a:r>
            <a:r>
              <a:rPr lang="sv-SE" sz="900" dirty="0" err="1"/>
              <a:t>mn</a:t>
            </a:r>
            <a:r>
              <a:rPr lang="sv-SE" sz="900" dirty="0"/>
              <a:t> euro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En tusenlapp för små försöksprojekt</a:t>
            </a:r>
          </a:p>
          <a:p>
            <a:pPr marL="138113" indent="-138113">
              <a:buFont typeface="+mj-lt"/>
              <a:buAutoNum type="arabicPeriod"/>
            </a:pPr>
            <a:r>
              <a:rPr lang="sv-SE" sz="900" dirty="0"/>
              <a:t>Skapa gemenskap</a:t>
            </a:r>
          </a:p>
          <a:p>
            <a:pPr marL="138113" indent="-138113">
              <a:buFont typeface="+mj-lt"/>
              <a:buAutoNum type="arabicPeriod"/>
            </a:pPr>
            <a:endParaRPr lang="fi-FI" sz="900" dirty="0"/>
          </a:p>
          <a:p>
            <a:pPr lvl="0"/>
            <a:endParaRPr lang="fi-FI" sz="900" dirty="0"/>
          </a:p>
          <a:p>
            <a:pPr lvl="0"/>
            <a:endParaRPr lang="fi-FI" sz="9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A0E0195-9B92-5A42-903A-31CB176620BD}"/>
              </a:ext>
            </a:extLst>
          </p:cNvPr>
          <p:cNvSpPr/>
          <p:nvPr/>
        </p:nvSpPr>
        <p:spPr>
          <a:xfrm>
            <a:off x="728401" y="1607271"/>
            <a:ext cx="2847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b="1" dirty="0" smtClean="0"/>
              <a:t>Samarbetsgrupp för </a:t>
            </a:r>
            <a:endParaRPr lang="sv-SE" sz="1200" b="1" dirty="0"/>
          </a:p>
          <a:p>
            <a:pPr lvl="0"/>
            <a:r>
              <a:rPr lang="sv-SE" sz="1200" b="1" dirty="0" err="1" smtClean="0"/>
              <a:t>interoperabilitet</a:t>
            </a:r>
            <a:endParaRPr lang="sv-SE" sz="1200" b="1" dirty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sv-SE" sz="950" b="1" dirty="0"/>
              <a:t>Miljöministeriet</a:t>
            </a:r>
            <a:br>
              <a:rPr lang="sv-SE" sz="950" b="1" dirty="0"/>
            </a:br>
            <a:r>
              <a:rPr lang="sv-SE" sz="950" b="1" dirty="0"/>
              <a:t>tillsätter</a:t>
            </a:r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sv-SE" sz="950" b="1" dirty="0"/>
              <a:t>Staten, kommuner</a:t>
            </a:r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sv-SE" sz="950" b="1" dirty="0"/>
              <a:t>Privata aktörer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01EA378-4ABD-3246-A86F-68B7D1671BB5}"/>
              </a:ext>
            </a:extLst>
          </p:cNvPr>
          <p:cNvSpPr/>
          <p:nvPr/>
        </p:nvSpPr>
        <p:spPr>
          <a:xfrm>
            <a:off x="1129181" y="4142061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1200" b="1" dirty="0"/>
              <a:t>Terminologi och </a:t>
            </a:r>
          </a:p>
          <a:p>
            <a:pPr lvl="0" algn="ctr"/>
            <a:r>
              <a:rPr lang="sv-SE" sz="1200" b="1" dirty="0"/>
              <a:t>koder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2EF4759-DEBF-F64B-B522-64320BF9A3A3}"/>
              </a:ext>
            </a:extLst>
          </p:cNvPr>
          <p:cNvSpPr/>
          <p:nvPr/>
        </p:nvSpPr>
        <p:spPr>
          <a:xfrm>
            <a:off x="2328939" y="414444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1200" b="1" dirty="0"/>
              <a:t>Markanvändnings-</a:t>
            </a:r>
          </a:p>
          <a:p>
            <a:pPr lvl="0" algn="ctr"/>
            <a:r>
              <a:rPr lang="sv-SE" sz="1200" b="1" dirty="0"/>
              <a:t>beslut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E39749E-A19A-4743-9DAF-E519D904E5C0}"/>
              </a:ext>
            </a:extLst>
          </p:cNvPr>
          <p:cNvSpPr/>
          <p:nvPr/>
        </p:nvSpPr>
        <p:spPr>
          <a:xfrm>
            <a:off x="3607245" y="4152257"/>
            <a:ext cx="110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1200" b="1" dirty="0"/>
              <a:t>Central information </a:t>
            </a:r>
          </a:p>
          <a:p>
            <a:pPr lvl="0" algn="ctr"/>
            <a:r>
              <a:rPr lang="sv-SE" sz="1200" b="1" dirty="0"/>
              <a:t>om en byggnad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B605670-EC70-8947-9E0D-7DF1BFB5E9AB}"/>
              </a:ext>
            </a:extLst>
          </p:cNvPr>
          <p:cNvSpPr/>
          <p:nvPr/>
        </p:nvSpPr>
        <p:spPr>
          <a:xfrm>
            <a:off x="3934470" y="2362293"/>
            <a:ext cx="675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/>
              <a:t>KIRA-</a:t>
            </a:r>
          </a:p>
          <a:p>
            <a:r>
              <a:rPr lang="sv-SE" sz="1200" b="1"/>
              <a:t>hub 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B1852ABD-0BAB-8743-AA44-58580887078C}"/>
              </a:ext>
            </a:extLst>
          </p:cNvPr>
          <p:cNvSpPr/>
          <p:nvPr/>
        </p:nvSpPr>
        <p:spPr>
          <a:xfrm>
            <a:off x="2243665" y="2078312"/>
            <a:ext cx="1667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>
                <a:solidFill>
                  <a:schemeClr val="bg1"/>
                </a:solidFill>
              </a:rPr>
              <a:t>Helhetsarkitektur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9E929BC7-7420-FE4B-A3BB-B244C3F96EBA}"/>
              </a:ext>
            </a:extLst>
          </p:cNvPr>
          <p:cNvSpPr/>
          <p:nvPr/>
        </p:nvSpPr>
        <p:spPr>
          <a:xfrm>
            <a:off x="1921934" y="3095514"/>
            <a:ext cx="1921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/>
              <a:t>Ämnen</a:t>
            </a:r>
          </a:p>
        </p:txBody>
      </p:sp>
    </p:spTree>
    <p:extLst>
      <p:ext uri="{BB962C8B-B14F-4D97-AF65-F5344CB8AC3E}">
        <p14:creationId xmlns:p14="http://schemas.microsoft.com/office/powerpoint/2010/main" val="648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/>
              <a:t>Inom den kommunala sektorn </a:t>
            </a:r>
          </a:p>
          <a:p>
            <a:r>
              <a:rPr lang="sv-SE" sz="3200"/>
              <a:t>kan en minskning av det improduktiva arbetet med att överföra information sänka kostnaderna för arbete med 200–600 miljoner euro årligen.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4FC3E49-7976-42D7-A576-2D6DDA2F13F5}"/>
              </a:ext>
            </a:extLst>
          </p:cNvPr>
          <p:cNvSpPr/>
          <p:nvPr/>
        </p:nvSpPr>
        <p:spPr>
          <a:xfrm>
            <a:off x="636104" y="4152232"/>
            <a:ext cx="7871792" cy="558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>
                <a:solidFill>
                  <a:srgbClr val="000000"/>
                </a:solidFill>
              </a:rPr>
              <a:t>Källa: År 2017 beräknas kommunernas och samkommunernas personalutgifter uppgå till 20,06 miljarder euro.</a:t>
            </a:r>
            <a:br>
              <a:rPr lang="sv-SE" sz="1200">
                <a:solidFill>
                  <a:srgbClr val="000000"/>
                </a:solidFill>
              </a:rPr>
            </a:br>
            <a:r>
              <a:rPr lang="sv-SE" sz="1200"/>
              <a:t>(en minskning av det improduktiva arbetet med att överföra information sänker kostnaderna för arbete med ca 1–3 %. )</a:t>
            </a:r>
          </a:p>
        </p:txBody>
      </p:sp>
    </p:spTree>
    <p:extLst>
      <p:ext uri="{BB962C8B-B14F-4D97-AF65-F5344CB8AC3E}">
        <p14:creationId xmlns:p14="http://schemas.microsoft.com/office/powerpoint/2010/main" val="31501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IRA-digi 1">
      <a:dk1>
        <a:sysClr val="windowText" lastClr="000000"/>
      </a:dk1>
      <a:lt1>
        <a:sysClr val="window" lastClr="FFFFFF"/>
      </a:lt1>
      <a:dk2>
        <a:srgbClr val="016C8D"/>
      </a:dk2>
      <a:lt2>
        <a:srgbClr val="75C1B2"/>
      </a:lt2>
      <a:accent1>
        <a:srgbClr val="004069"/>
      </a:accent1>
      <a:accent2>
        <a:srgbClr val="026950"/>
      </a:accent2>
      <a:accent3>
        <a:srgbClr val="96B900"/>
      </a:accent3>
      <a:accent4>
        <a:srgbClr val="C8187D"/>
      </a:accent4>
      <a:accent5>
        <a:srgbClr val="FF6F0B"/>
      </a:accent5>
      <a:accent6>
        <a:srgbClr val="FFDA00"/>
      </a:accent6>
      <a:hlink>
        <a:srgbClr val="016C8D"/>
      </a:hlink>
      <a:folHlink>
        <a:srgbClr val="75C1B2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B7DEEB3-FACD-A841-9A04-BD4666FD206B}">
  <we:reference id="wa104380169" version="1.1.0.0" store="fi-FI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295E230-DA24-9141-9BAB-05B954C367CD}">
  <we:reference id="wa104379997" version="1.0.0.2" store="fi-FI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25468</TotalTime>
  <Words>320</Words>
  <Application>Microsoft Office PowerPoint</Application>
  <PresentationFormat>Näytössä katseltava esitys (16:9)</PresentationFormat>
  <Paragraphs>67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Georgia</vt:lpstr>
      <vt:lpstr>Office Theme</vt:lpstr>
      <vt:lpstr>PowerPoint-esitys</vt:lpstr>
      <vt:lpstr>KIRA-digi – digitaliseringen av den byggda miljön och byggandet 2016–2018 </vt:lpstr>
      <vt:lpstr>Ekosystemet i den byggda miljön</vt:lpstr>
      <vt:lpstr>PowerPoint-esitys</vt:lpstr>
    </vt:vector>
  </TitlesOfParts>
  <Company>HKSTRATEGIES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Orava Eva</cp:lastModifiedBy>
  <cp:revision>496</cp:revision>
  <dcterms:created xsi:type="dcterms:W3CDTF">2016-09-21T15:02:10Z</dcterms:created>
  <dcterms:modified xsi:type="dcterms:W3CDTF">2018-09-10T05:55:07Z</dcterms:modified>
</cp:coreProperties>
</file>